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77" r:id="rId9"/>
    <p:sldId id="263" r:id="rId10"/>
    <p:sldId id="278" r:id="rId11"/>
    <p:sldId id="264" r:id="rId12"/>
    <p:sldId id="279" r:id="rId13"/>
    <p:sldId id="265" r:id="rId14"/>
    <p:sldId id="266" r:id="rId15"/>
    <p:sldId id="267" r:id="rId16"/>
    <p:sldId id="269" r:id="rId17"/>
    <p:sldId id="286" r:id="rId18"/>
    <p:sldId id="287" r:id="rId19"/>
    <p:sldId id="268" r:id="rId20"/>
    <p:sldId id="270" r:id="rId21"/>
    <p:sldId id="271" r:id="rId22"/>
    <p:sldId id="272" r:id="rId23"/>
    <p:sldId id="273" r:id="rId24"/>
    <p:sldId id="274" r:id="rId25"/>
    <p:sldId id="281" r:id="rId26"/>
    <p:sldId id="282" r:id="rId27"/>
    <p:sldId id="283" r:id="rId28"/>
    <p:sldId id="284" r:id="rId29"/>
    <p:sldId id="285" r:id="rId30"/>
    <p:sldId id="288" r:id="rId31"/>
    <p:sldId id="289" r:id="rId32"/>
    <p:sldId id="290" r:id="rId33"/>
    <p:sldId id="291" r:id="rId34"/>
    <p:sldId id="292" r:id="rId35"/>
    <p:sldId id="293" r:id="rId36"/>
    <p:sldId id="294" r:id="rId37"/>
    <p:sldId id="295" r:id="rId38"/>
    <p:sldId id="296" r:id="rId39"/>
    <p:sldId id="297" r:id="rId40"/>
    <p:sldId id="275" r:id="rId41"/>
    <p:sldId id="280" r:id="rId42"/>
    <p:sldId id="276"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89" d="100"/>
          <a:sy n="89" d="100"/>
        </p:scale>
        <p:origin x="341"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2/9/2020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2/9/2020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pPr/>
              <a:t>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pPr/>
              <a:t>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pPr/>
              <a:t>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pPr/>
              <a:t>2/9/2020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2/9/2020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2/9/2020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2/9/2020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xmlns="" id="{6335EED3-E3CC-4361-985C-745F48C3570F}"/>
              </a:ext>
            </a:extLst>
          </p:cNvPr>
          <p:cNvSpPr>
            <a:spLocks noGrp="1"/>
          </p:cNvSpPr>
          <p:nvPr>
            <p:ph type="subTitle" idx="1"/>
          </p:nvPr>
        </p:nvSpPr>
        <p:spPr>
          <a:xfrm>
            <a:off x="0" y="246490"/>
            <a:ext cx="11728174" cy="6368995"/>
          </a:xfrm>
        </p:spPr>
        <p:txBody>
          <a:bodyPr>
            <a:normAutofit/>
          </a:bodyPr>
          <a:lstStyle/>
          <a:p>
            <a:r>
              <a:rPr lang="en-US" sz="1400" dirty="0"/>
              <a:t>                    </a:t>
            </a:r>
          </a:p>
          <a:p>
            <a:endParaRPr lang="en-US" sz="1400" dirty="0"/>
          </a:p>
          <a:p>
            <a:endParaRPr lang="en-US" sz="1400" dirty="0"/>
          </a:p>
          <a:p>
            <a:r>
              <a:rPr lang="en-US" sz="1400" dirty="0"/>
              <a:t>                          Pimpri Chinchwad Education Trust’s</a:t>
            </a:r>
            <a:r>
              <a:rPr lang="en-US" sz="2800" dirty="0"/>
              <a:t>  </a:t>
            </a:r>
            <a:br>
              <a:rPr lang="en-US" sz="2800" dirty="0"/>
            </a:br>
            <a:r>
              <a:rPr lang="en-US" sz="2800" dirty="0"/>
              <a:t>        </a:t>
            </a:r>
            <a:r>
              <a:rPr lang="en-US" sz="2400" dirty="0"/>
              <a:t>       Pimpri Chinchwad College of Engineering</a:t>
            </a:r>
            <a:r>
              <a:rPr lang="en-US" sz="2800" dirty="0"/>
              <a:t/>
            </a:r>
            <a:br>
              <a:rPr lang="en-US" sz="2800" dirty="0"/>
            </a:br>
            <a:r>
              <a:rPr lang="en-US" sz="2800" dirty="0"/>
              <a:t>                </a:t>
            </a:r>
            <a:r>
              <a:rPr lang="en-US" sz="2000" dirty="0"/>
              <a:t>Department of Computer Engineering</a:t>
            </a:r>
            <a:r>
              <a:rPr lang="en-US" sz="2800" dirty="0"/>
              <a:t/>
            </a:r>
            <a:br>
              <a:rPr lang="en-US" sz="2800" dirty="0"/>
            </a:br>
            <a:endParaRPr lang="en-US" sz="2800" dirty="0"/>
          </a:p>
          <a:p>
            <a:r>
              <a:rPr lang="en-US" sz="2800" dirty="0"/>
              <a:t>JEEVIKA</a:t>
            </a:r>
          </a:p>
          <a:p>
            <a:r>
              <a:rPr lang="en-US" sz="2800" dirty="0"/>
              <a:t>(Smart Hospital Connectivity)</a:t>
            </a:r>
          </a:p>
          <a:p>
            <a:endParaRPr lang="en-US" sz="2800" dirty="0"/>
          </a:p>
          <a:p>
            <a:r>
              <a:rPr lang="en-IN" sz="1800" dirty="0"/>
              <a:t>                                                                                                             -Ashley George  (TECOA133)(Leader)</a:t>
            </a:r>
          </a:p>
          <a:p>
            <a:r>
              <a:rPr lang="en-IN" sz="1800" dirty="0"/>
              <a:t>                                                                                          -Rohan </a:t>
            </a:r>
            <a:r>
              <a:rPr lang="en-IN" sz="1800" dirty="0" err="1"/>
              <a:t>Hirwe</a:t>
            </a:r>
            <a:r>
              <a:rPr lang="en-IN" sz="1800" dirty="0"/>
              <a:t>(TECOA138)</a:t>
            </a:r>
          </a:p>
          <a:p>
            <a:r>
              <a:rPr lang="en-IN" sz="1800" dirty="0"/>
              <a:t>                                                                                            -Prajakta </a:t>
            </a:r>
            <a:r>
              <a:rPr lang="en-IN" sz="1800" dirty="0" err="1"/>
              <a:t>joshi</a:t>
            </a:r>
            <a:r>
              <a:rPr lang="en-IN" sz="1800" dirty="0"/>
              <a:t>(TECOA146)</a:t>
            </a:r>
          </a:p>
          <a:p>
            <a:r>
              <a:rPr lang="en-IN" sz="1800" dirty="0"/>
              <a:t>                                                                                                          -Bhagyashree Kadam(TECOA148)</a:t>
            </a:r>
          </a:p>
        </p:txBody>
      </p:sp>
      <p:pic>
        <p:nvPicPr>
          <p:cNvPr id="4" name="Picture 3">
            <a:extLst>
              <a:ext uri="{FF2B5EF4-FFF2-40B4-BE49-F238E27FC236}">
                <a16:creationId xmlns:a16="http://schemas.microsoft.com/office/drawing/2014/main" xmlns="" id="{4D4B651F-BBD6-45F1-AB67-8ACF78E20356}"/>
              </a:ext>
            </a:extLst>
          </p:cNvPr>
          <p:cNvPicPr>
            <a:picLocks noChangeAspect="1"/>
          </p:cNvPicPr>
          <p:nvPr/>
        </p:nvPicPr>
        <p:blipFill>
          <a:blip r:embed="rId2"/>
          <a:stretch>
            <a:fillRect/>
          </a:stretch>
        </p:blipFill>
        <p:spPr>
          <a:xfrm>
            <a:off x="1494188" y="1256307"/>
            <a:ext cx="1793631" cy="1345223"/>
          </a:xfrm>
          <a:prstGeom prst="rect">
            <a:avLst/>
          </a:prstGeom>
        </p:spPr>
      </p:pic>
    </p:spTree>
    <p:extLst>
      <p:ext uri="{BB962C8B-B14F-4D97-AF65-F5344CB8AC3E}">
        <p14:creationId xmlns:p14="http://schemas.microsoft.com/office/powerpoint/2010/main" val="30225239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D5537E9-A46A-43AA-8622-2CA5621DD43E}"/>
              </a:ext>
            </a:extLst>
          </p:cNvPr>
          <p:cNvSpPr>
            <a:spLocks noGrp="1"/>
          </p:cNvSpPr>
          <p:nvPr>
            <p:ph idx="1"/>
          </p:nvPr>
        </p:nvSpPr>
        <p:spPr>
          <a:xfrm>
            <a:off x="1371600" y="267419"/>
            <a:ext cx="10567358" cy="5814233"/>
          </a:xfrm>
        </p:spPr>
        <p:txBody>
          <a:bodyPr>
            <a:normAutofit lnSpcReduction="10000"/>
          </a:bodyPr>
          <a:lstStyle/>
          <a:p>
            <a:pPr marL="457200" indent="-457200">
              <a:buAutoNum type="arabicPeriod" startAt="2"/>
            </a:pPr>
            <a:r>
              <a:rPr lang="en-IN" b="1" dirty="0"/>
              <a:t>Software Requirements</a:t>
            </a:r>
          </a:p>
          <a:p>
            <a:pPr marL="457200" indent="-457200">
              <a:buNone/>
            </a:pPr>
            <a:endParaRPr lang="en-IN" b="1" dirty="0"/>
          </a:p>
          <a:p>
            <a:pPr>
              <a:buNone/>
            </a:pPr>
            <a:r>
              <a:rPr lang="en-IN" b="1" dirty="0"/>
              <a:t>Registration</a:t>
            </a:r>
            <a:r>
              <a:rPr lang="en-IN" dirty="0"/>
              <a:t> :If user wants to search for the necessity  then respected user must be registered, unregistered user can’t go to the shopping cart.            </a:t>
            </a:r>
          </a:p>
          <a:p>
            <a:pPr marL="457200" indent="-457200">
              <a:buFont typeface="+mj-lt"/>
              <a:buAutoNum type="arabicPeriod"/>
            </a:pPr>
            <a:r>
              <a:rPr lang="en-IN" b="1" dirty="0"/>
              <a:t>Login :</a:t>
            </a:r>
            <a:r>
              <a:rPr lang="en-IN" dirty="0"/>
              <a:t> User logins to the system by entering valid user id and password for JEEVIKA.           </a:t>
            </a:r>
          </a:p>
          <a:p>
            <a:pPr marL="457200" indent="-457200">
              <a:buFont typeface="+mj-lt"/>
              <a:buAutoNum type="arabicPeriod"/>
            </a:pPr>
            <a:r>
              <a:rPr lang="en-IN" b="1" dirty="0"/>
              <a:t>Changes to Cart</a:t>
            </a:r>
            <a:r>
              <a:rPr lang="en-IN" dirty="0"/>
              <a:t> : Changes to cart means the user after login or registration can make order or cancel order of the necessity from the cart.        </a:t>
            </a:r>
          </a:p>
          <a:p>
            <a:pPr marL="457200" indent="-457200">
              <a:buFont typeface="+mj-lt"/>
              <a:buAutoNum type="arabicPeriod"/>
            </a:pPr>
            <a:r>
              <a:rPr lang="en-IN" b="1" dirty="0"/>
              <a:t>Payment</a:t>
            </a:r>
            <a:r>
              <a:rPr lang="en-IN" dirty="0"/>
              <a:t> :For customer there are many type of secure billing will be prepaid as debit or credit card, post paid as after shipping, check or bank draft. The security will provide by the third party like Pay-Pal etc.           </a:t>
            </a:r>
          </a:p>
          <a:p>
            <a:pPr marL="457200" indent="-457200">
              <a:buFont typeface="+mj-lt"/>
              <a:buAutoNum type="arabicPeriod"/>
            </a:pPr>
            <a:r>
              <a:rPr lang="en-IN" b="1" dirty="0"/>
              <a:t>Logout</a:t>
            </a:r>
            <a:r>
              <a:rPr lang="en-IN" dirty="0"/>
              <a:t>  After the payment or surf of the necessity the customer will logged out.           </a:t>
            </a:r>
          </a:p>
          <a:p>
            <a:pPr marL="457200" indent="-457200">
              <a:buFont typeface="+mj-lt"/>
              <a:buAutoNum type="arabicPeriod"/>
            </a:pPr>
            <a:r>
              <a:rPr lang="en-IN" b="1" dirty="0"/>
              <a:t>Report Generation</a:t>
            </a:r>
            <a:r>
              <a:rPr lang="en-IN" dirty="0"/>
              <a:t> After all transaction the system can generate the portable document file (.</a:t>
            </a:r>
            <a:r>
              <a:rPr lang="en-IN" dirty="0" err="1"/>
              <a:t>pdf</a:t>
            </a:r>
            <a:r>
              <a:rPr lang="en-IN" dirty="0"/>
              <a:t>) and then sent one copy to the user’s Email-address and another one for the system data base to calculate the monthly transaction .</a:t>
            </a:r>
          </a:p>
          <a:p>
            <a:pPr marL="457200" indent="-457200">
              <a:buFont typeface="+mj-lt"/>
              <a:buAutoNum type="arabicPeriod"/>
            </a:pPr>
            <a:r>
              <a:rPr lang="en-IN" b="1" dirty="0"/>
              <a:t>Database management</a:t>
            </a:r>
            <a:r>
              <a:rPr lang="en-IN" dirty="0"/>
              <a:t>: Database will be internally connected with the already existing database of the hospitals/banks so that whenever there will be any changes in the database , it will automatically be reflected in our database. </a:t>
            </a:r>
          </a:p>
          <a:p>
            <a:endParaRPr lang="en-IN" dirty="0"/>
          </a:p>
          <a:p>
            <a:endParaRPr lang="en-IN" dirty="0"/>
          </a:p>
        </p:txBody>
      </p:sp>
    </p:spTree>
    <p:extLst>
      <p:ext uri="{BB962C8B-B14F-4D97-AF65-F5344CB8AC3E}">
        <p14:creationId xmlns:p14="http://schemas.microsoft.com/office/powerpoint/2010/main" val="146280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43BDBC-8CD3-41E7-81B7-B5FE217F32E6}"/>
              </a:ext>
            </a:extLst>
          </p:cNvPr>
          <p:cNvSpPr>
            <a:spLocks noGrp="1"/>
          </p:cNvSpPr>
          <p:nvPr>
            <p:ph type="title"/>
          </p:nvPr>
        </p:nvSpPr>
        <p:spPr/>
        <p:txBody>
          <a:bodyPr/>
          <a:lstStyle/>
          <a:p>
            <a:r>
              <a:rPr lang="en-US" dirty="0"/>
              <a:t>Non-functional requirements</a:t>
            </a:r>
            <a:endParaRPr lang="en-IN" dirty="0"/>
          </a:p>
        </p:txBody>
      </p:sp>
      <p:sp>
        <p:nvSpPr>
          <p:cNvPr id="3" name="Content Placeholder 2">
            <a:extLst>
              <a:ext uri="{FF2B5EF4-FFF2-40B4-BE49-F238E27FC236}">
                <a16:creationId xmlns:a16="http://schemas.microsoft.com/office/drawing/2014/main" xmlns="" id="{94156E5B-B38C-4919-A1FA-AC6759399962}"/>
              </a:ext>
            </a:extLst>
          </p:cNvPr>
          <p:cNvSpPr>
            <a:spLocks noGrp="1"/>
          </p:cNvSpPr>
          <p:nvPr>
            <p:ph idx="1"/>
          </p:nvPr>
        </p:nvSpPr>
        <p:spPr>
          <a:xfrm>
            <a:off x="1371600" y="1570008"/>
            <a:ext cx="10601864" cy="5089584"/>
          </a:xfrm>
        </p:spPr>
        <p:txBody>
          <a:bodyPr/>
          <a:lstStyle/>
          <a:p>
            <a:r>
              <a:rPr lang="en-IN" b="1" dirty="0"/>
              <a:t>Availability</a:t>
            </a:r>
            <a:r>
              <a:rPr lang="en-IN" dirty="0"/>
              <a:t> : The system should be available at all times, meaning the user can access it using a web browser, only restricted by the down time of the server on which the system runs. In case of a of a hardware failure or database corruption, a replacement page will be shown. Also in case of a hardware failure or database corruption, backups of the database should be retrieved from the server and saved by the administrator. Then the service will be restarted. It means 24 X 7availability.</a:t>
            </a:r>
          </a:p>
          <a:p>
            <a:r>
              <a:rPr lang="en-IN" b="1" dirty="0"/>
              <a:t>Reliability</a:t>
            </a:r>
            <a:r>
              <a:rPr lang="en-IN" dirty="0"/>
              <a:t> The system provides storage of all databases on redundant computers with automatic switch over. The reliability of the overall program depends on the reliability of the separate components. The main pillar of reliability of the system is the backup of the database which is continuously maintained and updated to reflect the most recent changes. Thus the overall stability of the system depends on the stability of container and its underlying operating system.</a:t>
            </a:r>
          </a:p>
          <a:p>
            <a:endParaRPr lang="en-IN" dirty="0"/>
          </a:p>
          <a:p>
            <a:endParaRPr lang="en-IN" dirty="0"/>
          </a:p>
        </p:txBody>
      </p:sp>
    </p:spTree>
    <p:extLst>
      <p:ext uri="{BB962C8B-B14F-4D97-AF65-F5344CB8AC3E}">
        <p14:creationId xmlns:p14="http://schemas.microsoft.com/office/powerpoint/2010/main" val="3327391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43BDBC-8CD3-41E7-81B7-B5FE217F32E6}"/>
              </a:ext>
            </a:extLst>
          </p:cNvPr>
          <p:cNvSpPr>
            <a:spLocks noGrp="1"/>
          </p:cNvSpPr>
          <p:nvPr>
            <p:ph type="title"/>
          </p:nvPr>
        </p:nvSpPr>
        <p:spPr/>
        <p:txBody>
          <a:bodyPr/>
          <a:lstStyle/>
          <a:p>
            <a:r>
              <a:rPr lang="en-US" dirty="0"/>
              <a:t>Non-functional requirements</a:t>
            </a:r>
            <a:endParaRPr lang="en-IN" dirty="0"/>
          </a:p>
        </p:txBody>
      </p:sp>
      <p:sp>
        <p:nvSpPr>
          <p:cNvPr id="3" name="Content Placeholder 2">
            <a:extLst>
              <a:ext uri="{FF2B5EF4-FFF2-40B4-BE49-F238E27FC236}">
                <a16:creationId xmlns:a16="http://schemas.microsoft.com/office/drawing/2014/main" xmlns="" id="{94156E5B-B38C-4919-A1FA-AC6759399962}"/>
              </a:ext>
            </a:extLst>
          </p:cNvPr>
          <p:cNvSpPr>
            <a:spLocks noGrp="1"/>
          </p:cNvSpPr>
          <p:nvPr>
            <p:ph idx="1"/>
          </p:nvPr>
        </p:nvSpPr>
        <p:spPr>
          <a:xfrm>
            <a:off x="1371600" y="1570008"/>
            <a:ext cx="10601864" cy="5089584"/>
          </a:xfrm>
        </p:spPr>
        <p:txBody>
          <a:bodyPr/>
          <a:lstStyle/>
          <a:p>
            <a:pPr marL="0" indent="0"/>
            <a:r>
              <a:rPr lang="en-IN" b="1" dirty="0"/>
              <a:t>    Scalability</a:t>
            </a:r>
            <a:r>
              <a:rPr lang="en-IN" dirty="0"/>
              <a:t> : The system is scalable. New features (modules) can be added whenever required. </a:t>
            </a:r>
          </a:p>
          <a:p>
            <a:r>
              <a:rPr lang="en-IN" b="1" dirty="0"/>
              <a:t>Security: </a:t>
            </a:r>
            <a:r>
              <a:rPr lang="en-IN" dirty="0"/>
              <a:t> The system will use SSL (secured socket layer) in all transactions that include any confidential customer information. The system must automatically log out all customers after a period of inactivity. The system should not leave any cookies on the customer’s computer containing the user’s password. The system’s back-end servers shall only be accessible to authenticated administrators. Sensitive data will be encrypted before being sent over insecure connections like the internet.</a:t>
            </a:r>
          </a:p>
          <a:p>
            <a:r>
              <a:rPr lang="en-IN" b="1" dirty="0"/>
              <a:t>Maintainability</a:t>
            </a:r>
            <a:r>
              <a:rPr lang="en-IN" dirty="0"/>
              <a:t> A commercial database is used for maintaining the database and the application server take care of the site. In case of a failure, a re-initialization of the program will be done. Also the software design is being done with modularity in mind so that maintainability can be done efficiently</a:t>
            </a:r>
          </a:p>
          <a:p>
            <a:r>
              <a:rPr lang="en-IN" b="1" dirty="0"/>
              <a:t>Performance</a:t>
            </a:r>
            <a:r>
              <a:rPr lang="en-IN" dirty="0"/>
              <a:t> There is no performance requirement in this system because the server    request and response is depended on the end user internet connection</a:t>
            </a:r>
          </a:p>
          <a:p>
            <a:endParaRPr lang="en-IN" dirty="0"/>
          </a:p>
        </p:txBody>
      </p:sp>
    </p:spTree>
    <p:extLst>
      <p:ext uri="{BB962C8B-B14F-4D97-AF65-F5344CB8AC3E}">
        <p14:creationId xmlns:p14="http://schemas.microsoft.com/office/powerpoint/2010/main" val="3327391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65FA1D0-486D-467C-9021-40012CE7278C}"/>
              </a:ext>
            </a:extLst>
          </p:cNvPr>
          <p:cNvSpPr>
            <a:spLocks noGrp="1"/>
          </p:cNvSpPr>
          <p:nvPr>
            <p:ph type="title"/>
          </p:nvPr>
        </p:nvSpPr>
        <p:spPr/>
        <p:txBody>
          <a:bodyPr/>
          <a:lstStyle/>
          <a:p>
            <a:r>
              <a:rPr lang="en-US" dirty="0"/>
              <a:t>Process Model: Agile</a:t>
            </a:r>
            <a:endParaRPr lang="en-IN" dirty="0"/>
          </a:p>
        </p:txBody>
      </p:sp>
      <p:pic>
        <p:nvPicPr>
          <p:cNvPr id="5" name="Content Placeholder 4">
            <a:extLst>
              <a:ext uri="{FF2B5EF4-FFF2-40B4-BE49-F238E27FC236}">
                <a16:creationId xmlns:a16="http://schemas.microsoft.com/office/drawing/2014/main" xmlns="" id="{167645A5-1282-4AC4-A71A-8E56F19B3D4F}"/>
              </a:ext>
            </a:extLst>
          </p:cNvPr>
          <p:cNvPicPr>
            <a:picLocks noGrp="1" noChangeAspect="1"/>
          </p:cNvPicPr>
          <p:nvPr>
            <p:ph idx="1"/>
          </p:nvPr>
        </p:nvPicPr>
        <p:blipFill>
          <a:blip r:embed="rId2"/>
          <a:stretch>
            <a:fillRect/>
          </a:stretch>
        </p:blipFill>
        <p:spPr>
          <a:xfrm>
            <a:off x="2878372" y="1686524"/>
            <a:ext cx="7005099" cy="4456074"/>
          </a:xfrm>
        </p:spPr>
      </p:pic>
    </p:spTree>
    <p:extLst>
      <p:ext uri="{BB962C8B-B14F-4D97-AF65-F5344CB8AC3E}">
        <p14:creationId xmlns:p14="http://schemas.microsoft.com/office/powerpoint/2010/main" val="1558024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2EFC891-55D4-487E-BCBA-8CA916F9AE81}"/>
              </a:ext>
            </a:extLst>
          </p:cNvPr>
          <p:cNvSpPr>
            <a:spLocks noGrp="1"/>
          </p:cNvSpPr>
          <p:nvPr>
            <p:ph type="title"/>
          </p:nvPr>
        </p:nvSpPr>
        <p:spPr/>
        <p:txBody>
          <a:bodyPr/>
          <a:lstStyle/>
          <a:p>
            <a:r>
              <a:rPr lang="en-US" dirty="0"/>
              <a:t>What is Agile ?</a:t>
            </a:r>
            <a:endParaRPr lang="en-IN" dirty="0"/>
          </a:p>
        </p:txBody>
      </p:sp>
      <p:sp>
        <p:nvSpPr>
          <p:cNvPr id="3" name="Content Placeholder 2">
            <a:extLst>
              <a:ext uri="{FF2B5EF4-FFF2-40B4-BE49-F238E27FC236}">
                <a16:creationId xmlns:a16="http://schemas.microsoft.com/office/drawing/2014/main" xmlns="" id="{0CDD10CA-A469-4F64-B5F8-1EFB1A295D32}"/>
              </a:ext>
            </a:extLst>
          </p:cNvPr>
          <p:cNvSpPr>
            <a:spLocks noGrp="1"/>
          </p:cNvSpPr>
          <p:nvPr>
            <p:ph idx="1"/>
          </p:nvPr>
        </p:nvSpPr>
        <p:spPr>
          <a:xfrm>
            <a:off x="1371600" y="1558456"/>
            <a:ext cx="9601200" cy="4308944"/>
          </a:xfrm>
        </p:spPr>
        <p:txBody>
          <a:bodyPr/>
          <a:lstStyle/>
          <a:p>
            <a:r>
              <a:rPr lang="en-US" dirty="0"/>
              <a:t>Agile software engineering combines of philosophy and a set of development guidelines. The philosophy encourages customer satisfaction and early incremental delivery of software; small, highly motivated project teams; informal methods; minimal software engineering work products; and overall development simplicity. The development guidelines stress delivery over analysis and design (although these activities are not discouraged), and active and continuous communication between developers and customers. </a:t>
            </a:r>
          </a:p>
          <a:p>
            <a:r>
              <a:rPr lang="en-US" dirty="0"/>
              <a:t> Software engineers and other project stakeholders (User, </a:t>
            </a:r>
            <a:r>
              <a:rPr lang="en-US" dirty="0" err="1"/>
              <a:t>admin,blood</a:t>
            </a:r>
            <a:r>
              <a:rPr lang="en-US" dirty="0"/>
              <a:t> </a:t>
            </a:r>
            <a:r>
              <a:rPr lang="en-US" dirty="0" err="1"/>
              <a:t>bank,organ</a:t>
            </a:r>
            <a:r>
              <a:rPr lang="en-US" dirty="0"/>
              <a:t> </a:t>
            </a:r>
            <a:r>
              <a:rPr lang="en-US" dirty="0" err="1"/>
              <a:t>bank,pharmacy</a:t>
            </a:r>
            <a:r>
              <a:rPr lang="en-US" dirty="0"/>
              <a:t>) work together on an agile team—a team that is self-organizing and in control of its own destiny.</a:t>
            </a:r>
          </a:p>
          <a:p>
            <a:endParaRPr lang="en-IN" dirty="0"/>
          </a:p>
        </p:txBody>
      </p:sp>
    </p:spTree>
    <p:extLst>
      <p:ext uri="{BB962C8B-B14F-4D97-AF65-F5344CB8AC3E}">
        <p14:creationId xmlns:p14="http://schemas.microsoft.com/office/powerpoint/2010/main" val="1363903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98897B9-C04E-4BEE-B6C5-3A041D878AFC}"/>
              </a:ext>
            </a:extLst>
          </p:cNvPr>
          <p:cNvSpPr>
            <a:spLocks noGrp="1"/>
          </p:cNvSpPr>
          <p:nvPr>
            <p:ph type="title"/>
          </p:nvPr>
        </p:nvSpPr>
        <p:spPr/>
        <p:txBody>
          <a:bodyPr/>
          <a:lstStyle/>
          <a:p>
            <a:r>
              <a:rPr lang="en-US" dirty="0"/>
              <a:t>Our reason for Agile Methodology</a:t>
            </a:r>
            <a:endParaRPr lang="en-IN" dirty="0"/>
          </a:p>
        </p:txBody>
      </p:sp>
      <p:sp>
        <p:nvSpPr>
          <p:cNvPr id="3" name="Content Placeholder 2">
            <a:extLst>
              <a:ext uri="{FF2B5EF4-FFF2-40B4-BE49-F238E27FC236}">
                <a16:creationId xmlns:a16="http://schemas.microsoft.com/office/drawing/2014/main" xmlns="" id="{105DAB5E-3305-4671-A95F-53BEF075BE53}"/>
              </a:ext>
            </a:extLst>
          </p:cNvPr>
          <p:cNvSpPr>
            <a:spLocks noGrp="1"/>
          </p:cNvSpPr>
          <p:nvPr>
            <p:ph idx="1"/>
          </p:nvPr>
        </p:nvSpPr>
        <p:spPr>
          <a:xfrm>
            <a:off x="1371599" y="1708029"/>
            <a:ext cx="10377577" cy="4917057"/>
          </a:xfrm>
        </p:spPr>
        <p:txBody>
          <a:bodyPr/>
          <a:lstStyle/>
          <a:p>
            <a:r>
              <a:rPr lang="en-US" dirty="0"/>
              <a:t>User satisfaction by rapid, continuous delivery of useful software.</a:t>
            </a:r>
          </a:p>
          <a:p>
            <a:r>
              <a:rPr lang="en-US" dirty="0"/>
              <a:t>Working software is delivered frequently (weeks rather than months).</a:t>
            </a:r>
          </a:p>
          <a:p>
            <a:r>
              <a:rPr lang="en-IN" dirty="0"/>
              <a:t>The model will be developed step-by-step. First Blood then Organs, then Ambulance and so</a:t>
            </a:r>
          </a:p>
          <a:p>
            <a:pPr>
              <a:buNone/>
            </a:pPr>
            <a:r>
              <a:rPr lang="en-IN" dirty="0"/>
              <a:t>       on.</a:t>
            </a:r>
          </a:p>
          <a:p>
            <a:r>
              <a:rPr lang="en-US" dirty="0"/>
              <a:t>Continuous attention to technical excellence and good design.</a:t>
            </a:r>
          </a:p>
          <a:p>
            <a:r>
              <a:rPr lang="en-US" dirty="0"/>
              <a:t>Regular adaptation to changing circumstances.</a:t>
            </a:r>
          </a:p>
          <a:p>
            <a:pPr>
              <a:buNone/>
            </a:pPr>
            <a:r>
              <a:rPr lang="en-US" dirty="0"/>
              <a:t/>
            </a:r>
            <a:br>
              <a:rPr lang="en-US" dirty="0"/>
            </a:br>
            <a:endParaRPr lang="en-US" dirty="0"/>
          </a:p>
        </p:txBody>
      </p:sp>
    </p:spTree>
    <p:extLst>
      <p:ext uri="{BB962C8B-B14F-4D97-AF65-F5344CB8AC3E}">
        <p14:creationId xmlns:p14="http://schemas.microsoft.com/office/powerpoint/2010/main" val="1645857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866ADC-DF60-4105-AA24-3FBF02E50951}"/>
              </a:ext>
            </a:extLst>
          </p:cNvPr>
          <p:cNvSpPr>
            <a:spLocks noGrp="1"/>
          </p:cNvSpPr>
          <p:nvPr>
            <p:ph type="title"/>
          </p:nvPr>
        </p:nvSpPr>
        <p:spPr>
          <a:xfrm>
            <a:off x="1172818" y="247650"/>
            <a:ext cx="9601200" cy="1485900"/>
          </a:xfrm>
        </p:spPr>
        <p:txBody>
          <a:bodyPr/>
          <a:lstStyle/>
          <a:p>
            <a:r>
              <a:rPr lang="en-US" dirty="0"/>
              <a:t>Use cases:</a:t>
            </a:r>
            <a:endParaRPr lang="en-IN" dirty="0"/>
          </a:p>
        </p:txBody>
      </p:sp>
      <p:pic>
        <p:nvPicPr>
          <p:cNvPr id="7" name="Content Placeholder 6">
            <a:extLst>
              <a:ext uri="{FF2B5EF4-FFF2-40B4-BE49-F238E27FC236}">
                <a16:creationId xmlns:a16="http://schemas.microsoft.com/office/drawing/2014/main" xmlns="" id="{E4907875-4EF9-4733-8F3E-A8F34093806B}"/>
              </a:ext>
            </a:extLst>
          </p:cNvPr>
          <p:cNvPicPr>
            <a:picLocks noGrp="1" noChangeAspect="1"/>
          </p:cNvPicPr>
          <p:nvPr>
            <p:ph idx="1"/>
          </p:nvPr>
        </p:nvPicPr>
        <p:blipFill>
          <a:blip r:embed="rId2"/>
          <a:stretch>
            <a:fillRect/>
          </a:stretch>
        </p:blipFill>
        <p:spPr>
          <a:xfrm>
            <a:off x="4102873" y="508883"/>
            <a:ext cx="5057030" cy="6217920"/>
          </a:xfrm>
        </p:spPr>
      </p:pic>
    </p:spTree>
    <p:extLst>
      <p:ext uri="{BB962C8B-B14F-4D97-AF65-F5344CB8AC3E}">
        <p14:creationId xmlns:p14="http://schemas.microsoft.com/office/powerpoint/2010/main" val="18975910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xmlns="" id="{A431CA2F-95C2-423D-ADC5-E4ED1F99906D}"/>
              </a:ext>
            </a:extLst>
          </p:cNvPr>
          <p:cNvPicPr>
            <a:picLocks noGrp="1" noChangeAspect="1"/>
          </p:cNvPicPr>
          <p:nvPr>
            <p:ph idx="1"/>
          </p:nvPr>
        </p:nvPicPr>
        <p:blipFill>
          <a:blip r:embed="rId2"/>
          <a:stretch>
            <a:fillRect/>
          </a:stretch>
        </p:blipFill>
        <p:spPr>
          <a:xfrm>
            <a:off x="3498575" y="318052"/>
            <a:ext cx="5406886" cy="6416703"/>
          </a:xfrm>
        </p:spPr>
      </p:pic>
    </p:spTree>
    <p:extLst>
      <p:ext uri="{BB962C8B-B14F-4D97-AF65-F5344CB8AC3E}">
        <p14:creationId xmlns:p14="http://schemas.microsoft.com/office/powerpoint/2010/main" val="728797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xmlns="" id="{009C7066-76D3-413B-9AAC-EEA3D375EF07}"/>
              </a:ext>
            </a:extLst>
          </p:cNvPr>
          <p:cNvPicPr>
            <a:picLocks noGrp="1" noChangeAspect="1"/>
          </p:cNvPicPr>
          <p:nvPr>
            <p:ph idx="1"/>
          </p:nvPr>
        </p:nvPicPr>
        <p:blipFill>
          <a:blip r:embed="rId2"/>
          <a:stretch>
            <a:fillRect/>
          </a:stretch>
        </p:blipFill>
        <p:spPr>
          <a:xfrm>
            <a:off x="3840480" y="318052"/>
            <a:ext cx="4929809" cy="6368995"/>
          </a:xfrm>
        </p:spPr>
      </p:pic>
    </p:spTree>
    <p:extLst>
      <p:ext uri="{BB962C8B-B14F-4D97-AF65-F5344CB8AC3E}">
        <p14:creationId xmlns:p14="http://schemas.microsoft.com/office/powerpoint/2010/main" val="6906495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BD6F4FF1-170D-4310-837E-AFD2188453D5}"/>
              </a:ext>
            </a:extLst>
          </p:cNvPr>
          <p:cNvSpPr>
            <a:spLocks noGrp="1"/>
          </p:cNvSpPr>
          <p:nvPr>
            <p:ph idx="1"/>
          </p:nvPr>
        </p:nvSpPr>
        <p:spPr>
          <a:xfrm>
            <a:off x="652007" y="260405"/>
            <a:ext cx="11632757" cy="6337189"/>
          </a:xfrm>
        </p:spPr>
        <p:txBody>
          <a:bodyPr>
            <a:normAutofit fontScale="92500" lnSpcReduction="20000"/>
          </a:bodyPr>
          <a:lstStyle/>
          <a:p>
            <a:pPr marL="0" indent="0">
              <a:buNone/>
            </a:pPr>
            <a:r>
              <a:rPr lang="en-US" b="1" dirty="0"/>
              <a:t>Name</a:t>
            </a:r>
            <a:r>
              <a:rPr lang="en-US" dirty="0"/>
              <a:t> : Login</a:t>
            </a:r>
          </a:p>
          <a:p>
            <a:pPr marL="0" indent="0">
              <a:buNone/>
            </a:pPr>
            <a:r>
              <a:rPr lang="en-US" b="1" dirty="0"/>
              <a:t>Scope: </a:t>
            </a:r>
            <a:r>
              <a:rPr lang="en-US" dirty="0"/>
              <a:t>Used by user to login into his/her account.</a:t>
            </a:r>
          </a:p>
          <a:p>
            <a:pPr marL="0" indent="0">
              <a:buNone/>
            </a:pPr>
            <a:r>
              <a:rPr lang="en-US" b="1" dirty="0"/>
              <a:t>Actor: </a:t>
            </a:r>
            <a:r>
              <a:rPr lang="en-US" dirty="0"/>
              <a:t>User, Admin, blood bank, organ bank, pharmacy.</a:t>
            </a:r>
          </a:p>
          <a:p>
            <a:pPr marL="0" indent="0">
              <a:buNone/>
            </a:pPr>
            <a:r>
              <a:rPr lang="en-US" b="1" dirty="0"/>
              <a:t>Pre-conditions: </a:t>
            </a:r>
            <a:r>
              <a:rPr lang="en-US" dirty="0"/>
              <a:t>1.Internet access</a:t>
            </a:r>
          </a:p>
          <a:p>
            <a:pPr marL="0" indent="0">
              <a:buNone/>
            </a:pPr>
            <a:r>
              <a:rPr lang="en-US" dirty="0"/>
              <a:t>                          2.Knowing his/her credentials.</a:t>
            </a:r>
          </a:p>
          <a:p>
            <a:pPr marL="0" indent="0">
              <a:buNone/>
            </a:pPr>
            <a:r>
              <a:rPr lang="en-US" dirty="0"/>
              <a:t>                          3.Registration should be completed.</a:t>
            </a:r>
          </a:p>
          <a:p>
            <a:pPr marL="0" lvl="0" indent="0">
              <a:buNone/>
            </a:pPr>
            <a:r>
              <a:rPr lang="en-US" b="1" dirty="0"/>
              <a:t>Main-scenario</a:t>
            </a:r>
            <a:r>
              <a:rPr lang="en-US" dirty="0"/>
              <a:t>: </a:t>
            </a:r>
          </a:p>
          <a:p>
            <a:pPr marL="0" lvl="0" indent="0">
              <a:buNone/>
            </a:pPr>
            <a:r>
              <a:rPr lang="en-US" dirty="0"/>
              <a:t>                  1. User opens the website </a:t>
            </a:r>
            <a:endParaRPr lang="en-IN" dirty="0"/>
          </a:p>
          <a:p>
            <a:pPr marL="0" lvl="0" indent="0">
              <a:buNone/>
            </a:pPr>
            <a:r>
              <a:rPr lang="en-US" dirty="0"/>
              <a:t>                  2. User clicks on login button</a:t>
            </a:r>
            <a:endParaRPr lang="en-IN" dirty="0"/>
          </a:p>
          <a:p>
            <a:pPr marL="0" lvl="0" indent="0">
              <a:buNone/>
            </a:pPr>
            <a:r>
              <a:rPr lang="en-US" dirty="0"/>
              <a:t>                  3. User enters his email and password </a:t>
            </a:r>
          </a:p>
          <a:p>
            <a:pPr marL="0" lvl="0" indent="0">
              <a:buNone/>
            </a:pPr>
            <a:r>
              <a:rPr lang="en-US" dirty="0"/>
              <a:t>                  4. Details are sent to a server and verified </a:t>
            </a:r>
          </a:p>
          <a:p>
            <a:pPr marL="0" indent="0">
              <a:buNone/>
            </a:pPr>
            <a:r>
              <a:rPr lang="en-IN" dirty="0"/>
              <a:t>	   5. If credentials are correct then user is allowed to proceed and is </a:t>
            </a:r>
            <a:r>
              <a:rPr lang="en-US" dirty="0"/>
              <a:t>redirected to view availability status</a:t>
            </a:r>
          </a:p>
          <a:p>
            <a:pPr marL="0" indent="0">
              <a:buNone/>
            </a:pPr>
            <a:r>
              <a:rPr lang="en-US" dirty="0"/>
              <a:t>                       page to know the available amount of stock.</a:t>
            </a:r>
            <a:endParaRPr lang="en-IN" dirty="0"/>
          </a:p>
          <a:p>
            <a:pPr marL="0" lvl="0" indent="0">
              <a:buNone/>
            </a:pPr>
            <a:r>
              <a:rPr lang="en-IN" dirty="0"/>
              <a:t>                  6. Else </a:t>
            </a:r>
            <a:r>
              <a:rPr lang="en-US" dirty="0"/>
              <a:t>Appropriate msg is displayed if the authentication fails and user is asked to re-enter his details </a:t>
            </a:r>
          </a:p>
          <a:p>
            <a:pPr marL="0" lvl="0" indent="0" algn="ctr">
              <a:buNone/>
            </a:pPr>
            <a:r>
              <a:rPr lang="en-US" dirty="0"/>
              <a:t>            7. If user enters incorrect details for 3 times continuously then a forgot password mail is sent to the </a:t>
            </a:r>
          </a:p>
          <a:p>
            <a:pPr marL="0" lvl="0" indent="0" algn="ctr">
              <a:buNone/>
            </a:pPr>
            <a:r>
              <a:rPr lang="en-US" dirty="0"/>
              <a:t>                     user and no further action is permitted unless user resets the password by clicking a link on his mail       </a:t>
            </a:r>
            <a:endParaRPr lang="en-IN" dirty="0"/>
          </a:p>
          <a:p>
            <a:pPr marL="0" lvl="0" indent="0">
              <a:buNone/>
            </a:pPr>
            <a:r>
              <a:rPr lang="en-US" b="1" dirty="0"/>
              <a:t>Post-conditions</a:t>
            </a:r>
            <a:r>
              <a:rPr lang="en-US" dirty="0"/>
              <a:t>: User is Logged in.</a:t>
            </a:r>
          </a:p>
          <a:p>
            <a:pPr marL="0" indent="0">
              <a:buNone/>
            </a:pPr>
            <a:endParaRPr lang="en-IN" dirty="0"/>
          </a:p>
        </p:txBody>
      </p:sp>
    </p:spTree>
    <p:extLst>
      <p:ext uri="{BB962C8B-B14F-4D97-AF65-F5344CB8AC3E}">
        <p14:creationId xmlns:p14="http://schemas.microsoft.com/office/powerpoint/2010/main" val="1994520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95DC456-4837-49DF-8997-19AF98650CC1}"/>
              </a:ext>
            </a:extLst>
          </p:cNvPr>
          <p:cNvSpPr>
            <a:spLocks noGrp="1"/>
          </p:cNvSpPr>
          <p:nvPr>
            <p:ph type="title"/>
          </p:nvPr>
        </p:nvSpPr>
        <p:spPr/>
        <p:txBody>
          <a:bodyPr/>
          <a:lstStyle/>
          <a:p>
            <a:r>
              <a:rPr lang="en-US" dirty="0"/>
              <a:t>Index</a:t>
            </a:r>
            <a:endParaRPr lang="en-IN" dirty="0"/>
          </a:p>
        </p:txBody>
      </p:sp>
      <p:sp>
        <p:nvSpPr>
          <p:cNvPr id="3" name="Content Placeholder 2">
            <a:extLst>
              <a:ext uri="{FF2B5EF4-FFF2-40B4-BE49-F238E27FC236}">
                <a16:creationId xmlns:a16="http://schemas.microsoft.com/office/drawing/2014/main" xmlns="" id="{E3FECA01-EEBC-4F00-B69C-C614083AE950}"/>
              </a:ext>
            </a:extLst>
          </p:cNvPr>
          <p:cNvSpPr>
            <a:spLocks noGrp="1"/>
          </p:cNvSpPr>
          <p:nvPr>
            <p:ph idx="1"/>
          </p:nvPr>
        </p:nvSpPr>
        <p:spPr>
          <a:xfrm>
            <a:off x="1371600" y="1535502"/>
            <a:ext cx="9601200" cy="4331898"/>
          </a:xfrm>
        </p:spPr>
        <p:txBody>
          <a:bodyPr/>
          <a:lstStyle/>
          <a:p>
            <a:pPr>
              <a:buFont typeface="Wingdings" panose="05000000000000000000" pitchFamily="2" charset="2"/>
              <a:buChar char="v"/>
            </a:pPr>
            <a:r>
              <a:rPr lang="en-IN" dirty="0"/>
              <a:t>Aim</a:t>
            </a:r>
          </a:p>
          <a:p>
            <a:pPr>
              <a:buFont typeface="Wingdings" panose="05000000000000000000" pitchFamily="2" charset="2"/>
              <a:buChar char="v"/>
            </a:pPr>
            <a:r>
              <a:rPr lang="en-IN" dirty="0"/>
              <a:t>Scope</a:t>
            </a:r>
          </a:p>
          <a:p>
            <a:pPr>
              <a:buFont typeface="Wingdings" panose="05000000000000000000" pitchFamily="2" charset="2"/>
              <a:buChar char="v"/>
            </a:pPr>
            <a:r>
              <a:rPr lang="en-IN" dirty="0"/>
              <a:t>Stakeholders</a:t>
            </a:r>
          </a:p>
          <a:p>
            <a:pPr>
              <a:buFont typeface="Wingdings" panose="05000000000000000000" pitchFamily="2" charset="2"/>
              <a:buChar char="v"/>
            </a:pPr>
            <a:r>
              <a:rPr lang="en-IN" dirty="0"/>
              <a:t>SRS</a:t>
            </a:r>
          </a:p>
          <a:p>
            <a:pPr>
              <a:buFont typeface="Wingdings" panose="05000000000000000000" pitchFamily="2" charset="2"/>
              <a:buChar char="v"/>
            </a:pPr>
            <a:r>
              <a:rPr lang="en-IN" dirty="0"/>
              <a:t>Requirements</a:t>
            </a:r>
          </a:p>
          <a:p>
            <a:pPr>
              <a:buFont typeface="Wingdings" panose="05000000000000000000" pitchFamily="2" charset="2"/>
              <a:buChar char="v"/>
            </a:pPr>
            <a:r>
              <a:rPr lang="en-IN" dirty="0"/>
              <a:t>Process Model</a:t>
            </a:r>
          </a:p>
          <a:p>
            <a:pPr>
              <a:buFont typeface="Wingdings" panose="05000000000000000000" pitchFamily="2" charset="2"/>
              <a:buChar char="v"/>
            </a:pPr>
            <a:r>
              <a:rPr lang="en-IN" dirty="0"/>
              <a:t>Use Cases</a:t>
            </a:r>
          </a:p>
          <a:p>
            <a:pPr>
              <a:buFont typeface="Wingdings" panose="05000000000000000000" pitchFamily="2" charset="2"/>
              <a:buChar char="v"/>
            </a:pPr>
            <a:r>
              <a:rPr lang="en-IN" dirty="0"/>
              <a:t>Feasibility</a:t>
            </a:r>
          </a:p>
        </p:txBody>
      </p:sp>
    </p:spTree>
    <p:extLst>
      <p:ext uri="{BB962C8B-B14F-4D97-AF65-F5344CB8AC3E}">
        <p14:creationId xmlns:p14="http://schemas.microsoft.com/office/powerpoint/2010/main" val="23988689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536B796-232C-47FC-B8BF-F7196FE8F575}"/>
              </a:ext>
            </a:extLst>
          </p:cNvPr>
          <p:cNvSpPr>
            <a:spLocks noGrp="1"/>
          </p:cNvSpPr>
          <p:nvPr>
            <p:ph idx="1"/>
          </p:nvPr>
        </p:nvSpPr>
        <p:spPr>
          <a:xfrm>
            <a:off x="803083" y="151075"/>
            <a:ext cx="11163630" cy="6488264"/>
          </a:xfrm>
        </p:spPr>
        <p:txBody>
          <a:bodyPr/>
          <a:lstStyle/>
          <a:p>
            <a:pPr marL="0" indent="0">
              <a:buNone/>
            </a:pPr>
            <a:r>
              <a:rPr lang="en-US" b="1" dirty="0"/>
              <a:t>Name</a:t>
            </a:r>
            <a:r>
              <a:rPr lang="en-US" dirty="0"/>
              <a:t>: Register.</a:t>
            </a:r>
          </a:p>
          <a:p>
            <a:pPr marL="0" indent="0">
              <a:buNone/>
            </a:pPr>
            <a:r>
              <a:rPr lang="en-US" b="1" dirty="0"/>
              <a:t>Scope</a:t>
            </a:r>
            <a:r>
              <a:rPr lang="en-US" dirty="0"/>
              <a:t>: For user to register.</a:t>
            </a:r>
          </a:p>
          <a:p>
            <a:pPr marL="0" indent="0">
              <a:buNone/>
            </a:pPr>
            <a:r>
              <a:rPr lang="en-US" b="1" dirty="0"/>
              <a:t>Actor</a:t>
            </a:r>
            <a:r>
              <a:rPr lang="en-US" dirty="0"/>
              <a:t>: User, </a:t>
            </a:r>
            <a:r>
              <a:rPr lang="en-US" dirty="0" err="1"/>
              <a:t>Admin,blood</a:t>
            </a:r>
            <a:r>
              <a:rPr lang="en-US" dirty="0"/>
              <a:t> </a:t>
            </a:r>
            <a:r>
              <a:rPr lang="en-US" dirty="0" err="1"/>
              <a:t>bank,organ</a:t>
            </a:r>
            <a:r>
              <a:rPr lang="en-US" dirty="0"/>
              <a:t> </a:t>
            </a:r>
            <a:r>
              <a:rPr lang="en-US" dirty="0" err="1"/>
              <a:t>bank,pharmacy</a:t>
            </a:r>
            <a:r>
              <a:rPr lang="en-US" dirty="0"/>
              <a:t>. 	.</a:t>
            </a:r>
          </a:p>
          <a:p>
            <a:pPr marL="0" indent="0">
              <a:buNone/>
            </a:pPr>
            <a:r>
              <a:rPr lang="en-US" b="1" dirty="0"/>
              <a:t>Pre-conditions</a:t>
            </a:r>
            <a:r>
              <a:rPr lang="en-US" dirty="0"/>
              <a:t>: None</a:t>
            </a:r>
          </a:p>
          <a:p>
            <a:pPr marL="0" lvl="0" indent="0">
              <a:buNone/>
            </a:pPr>
            <a:r>
              <a:rPr lang="en-US" b="1" dirty="0"/>
              <a:t>Main-scenario</a:t>
            </a:r>
            <a:r>
              <a:rPr lang="en-US" dirty="0"/>
              <a:t>: </a:t>
            </a:r>
          </a:p>
          <a:p>
            <a:pPr marL="0" lvl="0" indent="0">
              <a:buNone/>
            </a:pPr>
            <a:r>
              <a:rPr lang="en-US" dirty="0"/>
              <a:t>                  1. User opens the website </a:t>
            </a:r>
            <a:endParaRPr lang="en-IN" dirty="0"/>
          </a:p>
          <a:p>
            <a:pPr marL="0" lvl="0" indent="0">
              <a:buNone/>
            </a:pPr>
            <a:r>
              <a:rPr lang="en-US" dirty="0"/>
              <a:t>                  2. User clicks on register button</a:t>
            </a:r>
            <a:endParaRPr lang="en-IN" dirty="0"/>
          </a:p>
          <a:p>
            <a:pPr marL="0" lvl="0" indent="0">
              <a:buNone/>
            </a:pPr>
            <a:r>
              <a:rPr lang="en-US" dirty="0"/>
              <a:t>	    3. User enters his email and password </a:t>
            </a:r>
            <a:endParaRPr lang="en-IN" dirty="0"/>
          </a:p>
          <a:p>
            <a:pPr marL="0" lvl="0" indent="0">
              <a:buNone/>
            </a:pPr>
            <a:r>
              <a:rPr lang="en-US" dirty="0"/>
              <a:t>	    4. Appropriate msg is displayed if email already exists , password not strong ,</a:t>
            </a:r>
            <a:r>
              <a:rPr lang="en-US" dirty="0" err="1"/>
              <a:t>etc</a:t>
            </a:r>
            <a:endParaRPr lang="en-IN" dirty="0"/>
          </a:p>
          <a:p>
            <a:pPr marL="0" lvl="0" indent="0">
              <a:buNone/>
            </a:pPr>
            <a:r>
              <a:rPr lang="en-US" dirty="0"/>
              <a:t>	    5. User enters his other required details. </a:t>
            </a:r>
            <a:endParaRPr lang="en-IN" dirty="0"/>
          </a:p>
          <a:p>
            <a:pPr marL="0" lvl="0" indent="0">
              <a:buNone/>
            </a:pPr>
            <a:r>
              <a:rPr lang="en-US" dirty="0"/>
              <a:t>	    6. Registration is complete and user is redirected to login page</a:t>
            </a:r>
            <a:endParaRPr lang="en-IN" dirty="0"/>
          </a:p>
          <a:p>
            <a:pPr marL="0" indent="0">
              <a:buNone/>
            </a:pPr>
            <a:r>
              <a:rPr lang="en-US" b="1" dirty="0"/>
              <a:t>Post-conditions</a:t>
            </a:r>
            <a:r>
              <a:rPr lang="en-US" dirty="0"/>
              <a:t>: User is Registered</a:t>
            </a:r>
          </a:p>
          <a:p>
            <a:endParaRPr lang="en-IN" dirty="0"/>
          </a:p>
        </p:txBody>
      </p:sp>
    </p:spTree>
    <p:extLst>
      <p:ext uri="{BB962C8B-B14F-4D97-AF65-F5344CB8AC3E}">
        <p14:creationId xmlns:p14="http://schemas.microsoft.com/office/powerpoint/2010/main" val="4163863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AC39F93-C935-48D4-B7C6-8F6431227310}"/>
              </a:ext>
            </a:extLst>
          </p:cNvPr>
          <p:cNvSpPr>
            <a:spLocks noGrp="1"/>
          </p:cNvSpPr>
          <p:nvPr>
            <p:ph idx="1"/>
          </p:nvPr>
        </p:nvSpPr>
        <p:spPr>
          <a:xfrm>
            <a:off x="771277" y="222637"/>
            <a:ext cx="11338559" cy="6384897"/>
          </a:xfrm>
        </p:spPr>
        <p:txBody>
          <a:bodyPr>
            <a:normAutofit fontScale="92500" lnSpcReduction="20000"/>
          </a:bodyPr>
          <a:lstStyle/>
          <a:p>
            <a:pPr marL="0" indent="0">
              <a:buNone/>
            </a:pPr>
            <a:r>
              <a:rPr lang="en-US" b="1" dirty="0"/>
              <a:t>Name</a:t>
            </a:r>
            <a:r>
              <a:rPr lang="en-US" dirty="0"/>
              <a:t>: Order</a:t>
            </a:r>
          </a:p>
          <a:p>
            <a:pPr marL="0" indent="0">
              <a:buNone/>
            </a:pPr>
            <a:r>
              <a:rPr lang="en-US" b="1" dirty="0"/>
              <a:t>Scope</a:t>
            </a:r>
            <a:r>
              <a:rPr lang="en-US" dirty="0"/>
              <a:t>: User can order his requirements</a:t>
            </a:r>
          </a:p>
          <a:p>
            <a:pPr marL="0" indent="0">
              <a:buNone/>
            </a:pPr>
            <a:r>
              <a:rPr lang="en-US" b="1" dirty="0"/>
              <a:t>Actor</a:t>
            </a:r>
            <a:r>
              <a:rPr lang="en-US" dirty="0"/>
              <a:t>: User. 	.</a:t>
            </a:r>
          </a:p>
          <a:p>
            <a:pPr marL="0" indent="0">
              <a:buNone/>
            </a:pPr>
            <a:r>
              <a:rPr lang="en-US" b="1" dirty="0"/>
              <a:t>Pre-conditions</a:t>
            </a:r>
            <a:r>
              <a:rPr lang="en-US" dirty="0"/>
              <a:t>: User needs to have an account.</a:t>
            </a:r>
          </a:p>
          <a:p>
            <a:pPr marL="0" lvl="0" indent="0">
              <a:buNone/>
            </a:pPr>
            <a:r>
              <a:rPr lang="en-US" b="1" dirty="0"/>
              <a:t>Main-scenario</a:t>
            </a:r>
            <a:r>
              <a:rPr lang="en-US" dirty="0"/>
              <a:t>: </a:t>
            </a:r>
          </a:p>
          <a:p>
            <a:pPr marL="0" lvl="0" indent="0">
              <a:buNone/>
            </a:pPr>
            <a:r>
              <a:rPr lang="en-US" dirty="0"/>
              <a:t>                  1. User opens the website </a:t>
            </a:r>
            <a:endParaRPr lang="en-IN" dirty="0"/>
          </a:p>
          <a:p>
            <a:pPr marL="0" lvl="0" indent="0">
              <a:buNone/>
            </a:pPr>
            <a:r>
              <a:rPr lang="en-US" dirty="0"/>
              <a:t>                  2. User logs in to his account if registered, else needs to create an account by registering to provided link on the site. </a:t>
            </a:r>
          </a:p>
          <a:p>
            <a:pPr marL="0" lvl="0" indent="0">
              <a:buNone/>
            </a:pPr>
            <a:r>
              <a:rPr lang="en-IN" dirty="0"/>
              <a:t>                  3. After login user needs to click on his required product like blood or organ or medicine. </a:t>
            </a:r>
          </a:p>
          <a:p>
            <a:pPr marL="0" lvl="0" indent="0">
              <a:buNone/>
            </a:pPr>
            <a:r>
              <a:rPr lang="en-US" dirty="0"/>
              <a:t>	   4. Once user selects his requirements he can check the availability status of the product.</a:t>
            </a:r>
          </a:p>
          <a:p>
            <a:pPr marL="0" lvl="0" indent="0">
              <a:buNone/>
            </a:pPr>
            <a:r>
              <a:rPr lang="en-US" dirty="0"/>
              <a:t>	   5. If sufficient amount is present the user can make a order ,else “Insufficient product” message is displayed.</a:t>
            </a:r>
          </a:p>
          <a:p>
            <a:pPr marL="0" lvl="0" indent="0">
              <a:buNone/>
            </a:pPr>
            <a:r>
              <a:rPr lang="en-US" dirty="0"/>
              <a:t>                   6. User needs to make payment after his completion of order. </a:t>
            </a:r>
            <a:endParaRPr lang="en-IN" dirty="0"/>
          </a:p>
          <a:p>
            <a:pPr marL="0" lvl="0" indent="0">
              <a:buNone/>
            </a:pPr>
            <a:r>
              <a:rPr lang="en-US" dirty="0"/>
              <a:t>	    7. User can make a call if required.</a:t>
            </a:r>
          </a:p>
          <a:p>
            <a:pPr marL="0" lvl="0" indent="0">
              <a:buNone/>
            </a:pPr>
            <a:r>
              <a:rPr lang="en-US" dirty="0"/>
              <a:t>                   8. User can logout.</a:t>
            </a:r>
          </a:p>
          <a:p>
            <a:pPr marL="0" lvl="0" indent="0">
              <a:buNone/>
            </a:pPr>
            <a:r>
              <a:rPr lang="en-IN" dirty="0"/>
              <a:t>                   </a:t>
            </a:r>
          </a:p>
          <a:p>
            <a:pPr marL="0" indent="0">
              <a:buNone/>
            </a:pPr>
            <a:r>
              <a:rPr lang="en-US" b="1" dirty="0"/>
              <a:t>Post-conditions</a:t>
            </a:r>
            <a:r>
              <a:rPr lang="en-US" dirty="0"/>
              <a:t>: Ordered required amount of product successfully</a:t>
            </a:r>
          </a:p>
          <a:p>
            <a:endParaRPr lang="en-IN" dirty="0"/>
          </a:p>
          <a:p>
            <a:pPr marL="0" indent="0">
              <a:buNone/>
            </a:pPr>
            <a:endParaRPr lang="en-IN" dirty="0"/>
          </a:p>
        </p:txBody>
      </p:sp>
    </p:spTree>
    <p:extLst>
      <p:ext uri="{BB962C8B-B14F-4D97-AF65-F5344CB8AC3E}">
        <p14:creationId xmlns:p14="http://schemas.microsoft.com/office/powerpoint/2010/main" val="35945109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372C46C9-1FA9-413A-8A22-6A19934B920C}"/>
              </a:ext>
            </a:extLst>
          </p:cNvPr>
          <p:cNvSpPr>
            <a:spLocks noGrp="1"/>
          </p:cNvSpPr>
          <p:nvPr>
            <p:ph idx="1"/>
          </p:nvPr>
        </p:nvSpPr>
        <p:spPr>
          <a:xfrm>
            <a:off x="787179" y="286247"/>
            <a:ext cx="11259047" cy="6571753"/>
          </a:xfrm>
        </p:spPr>
        <p:txBody>
          <a:bodyPr>
            <a:normAutofit/>
          </a:bodyPr>
          <a:lstStyle/>
          <a:p>
            <a:pPr marL="0" indent="0">
              <a:buNone/>
            </a:pPr>
            <a:r>
              <a:rPr lang="en-US" b="1" dirty="0"/>
              <a:t>Name</a:t>
            </a:r>
            <a:r>
              <a:rPr lang="en-US" dirty="0"/>
              <a:t>: Cancel</a:t>
            </a:r>
          </a:p>
          <a:p>
            <a:pPr marL="0" indent="0">
              <a:buNone/>
            </a:pPr>
            <a:r>
              <a:rPr lang="en-US" b="1" dirty="0"/>
              <a:t>Scope</a:t>
            </a:r>
            <a:r>
              <a:rPr lang="en-US" dirty="0"/>
              <a:t>: User can cancel his order</a:t>
            </a:r>
          </a:p>
          <a:p>
            <a:pPr marL="0" indent="0">
              <a:buNone/>
            </a:pPr>
            <a:r>
              <a:rPr lang="en-US" b="1" dirty="0"/>
              <a:t>Actor</a:t>
            </a:r>
            <a:r>
              <a:rPr lang="en-US" dirty="0"/>
              <a:t>: User. 	.</a:t>
            </a:r>
          </a:p>
          <a:p>
            <a:pPr marL="0" indent="0">
              <a:buNone/>
            </a:pPr>
            <a:r>
              <a:rPr lang="en-US" b="1" dirty="0"/>
              <a:t>Pre-conditions</a:t>
            </a:r>
            <a:r>
              <a:rPr lang="en-US" dirty="0"/>
              <a:t>: 1. Order of a product is required</a:t>
            </a:r>
          </a:p>
          <a:p>
            <a:pPr marL="0" indent="0">
              <a:buNone/>
            </a:pPr>
            <a:r>
              <a:rPr lang="en-US" dirty="0"/>
              <a:t>                          2. Can cancel an order only within 30min after order placed.</a:t>
            </a:r>
          </a:p>
          <a:p>
            <a:pPr marL="0" lvl="0" indent="0">
              <a:buNone/>
            </a:pPr>
            <a:r>
              <a:rPr lang="en-US" b="1" dirty="0"/>
              <a:t>Main-scenario</a:t>
            </a:r>
            <a:r>
              <a:rPr lang="en-US" dirty="0"/>
              <a:t>: </a:t>
            </a:r>
          </a:p>
          <a:p>
            <a:pPr marL="0" lvl="0" indent="0">
              <a:buNone/>
            </a:pPr>
            <a:r>
              <a:rPr lang="en-US" dirty="0"/>
              <a:t>                  1. User opens the website </a:t>
            </a:r>
            <a:endParaRPr lang="en-IN" dirty="0"/>
          </a:p>
          <a:p>
            <a:pPr marL="0" lvl="0" indent="0">
              <a:buNone/>
            </a:pPr>
            <a:r>
              <a:rPr lang="en-US" dirty="0"/>
              <a:t>                  2. User logs in to his account .</a:t>
            </a:r>
            <a:endParaRPr lang="en-IN" dirty="0"/>
          </a:p>
          <a:p>
            <a:pPr marL="0" lvl="0" indent="0">
              <a:buNone/>
            </a:pPr>
            <a:r>
              <a:rPr lang="en-US" dirty="0"/>
              <a:t>	    3. Once logged in, user can cancel his order by clicking on cancel order button.</a:t>
            </a:r>
            <a:endParaRPr lang="en-IN" dirty="0"/>
          </a:p>
          <a:p>
            <a:pPr marL="0" lvl="0" indent="0">
              <a:buNone/>
            </a:pPr>
            <a:r>
              <a:rPr lang="en-US" dirty="0"/>
              <a:t>	    4. User can request admin to return his desired amount . </a:t>
            </a:r>
            <a:endParaRPr lang="en-IN" dirty="0"/>
          </a:p>
          <a:p>
            <a:pPr marL="0" lvl="0" indent="0">
              <a:buNone/>
            </a:pPr>
            <a:r>
              <a:rPr lang="en-US" dirty="0"/>
              <a:t>	    5. User can make a call if required.</a:t>
            </a:r>
          </a:p>
          <a:p>
            <a:pPr marL="0" lvl="0" indent="0">
              <a:buNone/>
            </a:pPr>
            <a:r>
              <a:rPr lang="en-US" dirty="0"/>
              <a:t>                   6. User can logout.</a:t>
            </a:r>
          </a:p>
          <a:p>
            <a:pPr marL="0" lvl="0" indent="0">
              <a:buNone/>
            </a:pPr>
            <a:r>
              <a:rPr lang="en-IN" dirty="0"/>
              <a:t>                   </a:t>
            </a:r>
          </a:p>
          <a:p>
            <a:pPr marL="0" indent="0">
              <a:buNone/>
            </a:pPr>
            <a:r>
              <a:rPr lang="en-US" b="1" dirty="0"/>
              <a:t>Post-conditions</a:t>
            </a:r>
            <a:r>
              <a:rPr lang="en-US" dirty="0"/>
              <a:t>: Order successfully canceled.</a:t>
            </a:r>
          </a:p>
          <a:p>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35488465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FA3F79DB-AEFE-4783-9355-5B871585B17F}"/>
              </a:ext>
            </a:extLst>
          </p:cNvPr>
          <p:cNvSpPr>
            <a:spLocks noGrp="1"/>
          </p:cNvSpPr>
          <p:nvPr>
            <p:ph idx="1"/>
          </p:nvPr>
        </p:nvSpPr>
        <p:spPr>
          <a:xfrm>
            <a:off x="974035" y="254443"/>
            <a:ext cx="10698480" cy="6512118"/>
          </a:xfrm>
        </p:spPr>
        <p:txBody>
          <a:bodyPr>
            <a:normAutofit/>
          </a:bodyPr>
          <a:lstStyle/>
          <a:p>
            <a:pPr marL="0" indent="0">
              <a:buNone/>
            </a:pPr>
            <a:r>
              <a:rPr lang="en-US" b="1" dirty="0"/>
              <a:t>Name</a:t>
            </a:r>
            <a:r>
              <a:rPr lang="en-US" dirty="0"/>
              <a:t>: Payment </a:t>
            </a:r>
          </a:p>
          <a:p>
            <a:pPr marL="0" indent="0">
              <a:buNone/>
            </a:pPr>
            <a:r>
              <a:rPr lang="en-US" b="1" dirty="0"/>
              <a:t>Scope</a:t>
            </a:r>
            <a:r>
              <a:rPr lang="en-US" dirty="0"/>
              <a:t>: User can make his payment</a:t>
            </a:r>
          </a:p>
          <a:p>
            <a:pPr marL="0" indent="0">
              <a:buNone/>
            </a:pPr>
            <a:r>
              <a:rPr lang="en-US" b="1" dirty="0"/>
              <a:t>Actor</a:t>
            </a:r>
            <a:r>
              <a:rPr lang="en-US" dirty="0"/>
              <a:t>: User. 	</a:t>
            </a:r>
          </a:p>
          <a:p>
            <a:pPr marL="0" indent="0">
              <a:buNone/>
            </a:pPr>
            <a:r>
              <a:rPr lang="en-US" b="1" dirty="0"/>
              <a:t>Pre-conditions</a:t>
            </a:r>
            <a:r>
              <a:rPr lang="en-US" dirty="0"/>
              <a:t>: Order of a product is required.</a:t>
            </a:r>
          </a:p>
          <a:p>
            <a:pPr marL="0" lvl="0" indent="0">
              <a:buNone/>
            </a:pPr>
            <a:r>
              <a:rPr lang="en-US" b="1" dirty="0"/>
              <a:t>Main-scenario</a:t>
            </a:r>
            <a:r>
              <a:rPr lang="en-US" dirty="0"/>
              <a:t>: </a:t>
            </a:r>
          </a:p>
          <a:p>
            <a:pPr marL="0" lvl="0" indent="0">
              <a:buNone/>
            </a:pPr>
            <a:r>
              <a:rPr lang="en-US" dirty="0"/>
              <a:t>                  1. Once order is completed ,user can make payment by clicking on make payment option .</a:t>
            </a:r>
            <a:endParaRPr lang="en-IN" dirty="0"/>
          </a:p>
          <a:p>
            <a:pPr marL="0" lvl="0" indent="0">
              <a:buNone/>
            </a:pPr>
            <a:r>
              <a:rPr lang="en-US" dirty="0"/>
              <a:t>                  2. He can choose the mode of payment.</a:t>
            </a:r>
            <a:endParaRPr lang="en-IN" dirty="0"/>
          </a:p>
          <a:p>
            <a:pPr marL="0" lvl="0" indent="0">
              <a:buNone/>
            </a:pPr>
            <a:r>
              <a:rPr lang="en-US" dirty="0"/>
              <a:t>	    3. User will proceed to payment gateway.</a:t>
            </a:r>
          </a:p>
          <a:p>
            <a:pPr marL="0" lvl="0" indent="0">
              <a:buNone/>
            </a:pPr>
            <a:r>
              <a:rPr lang="en-US" dirty="0"/>
              <a:t> 	    4. User can logout.</a:t>
            </a:r>
          </a:p>
          <a:p>
            <a:pPr marL="0" lvl="0" indent="0">
              <a:buNone/>
            </a:pPr>
            <a:r>
              <a:rPr lang="en-IN" dirty="0"/>
              <a:t>                   </a:t>
            </a:r>
          </a:p>
          <a:p>
            <a:pPr marL="0" indent="0">
              <a:buNone/>
            </a:pPr>
            <a:r>
              <a:rPr lang="en-US" b="1" dirty="0"/>
              <a:t>Post-conditions</a:t>
            </a:r>
            <a:r>
              <a:rPr lang="en-US" dirty="0"/>
              <a:t>: .Payment done successfully.</a:t>
            </a:r>
            <a:endParaRPr lang="en-IN" dirty="0"/>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31203025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E35F9EF9-420B-44C2-9E90-450D4A909221}"/>
              </a:ext>
            </a:extLst>
          </p:cNvPr>
          <p:cNvSpPr>
            <a:spLocks noGrp="1"/>
          </p:cNvSpPr>
          <p:nvPr>
            <p:ph idx="1"/>
          </p:nvPr>
        </p:nvSpPr>
        <p:spPr>
          <a:xfrm>
            <a:off x="699715" y="286247"/>
            <a:ext cx="11171582" cy="6512118"/>
          </a:xfrm>
        </p:spPr>
        <p:txBody>
          <a:bodyPr/>
          <a:lstStyle/>
          <a:p>
            <a:pPr marL="0" indent="0">
              <a:buNone/>
            </a:pPr>
            <a:r>
              <a:rPr lang="en-US" b="1" dirty="0"/>
              <a:t>Name</a:t>
            </a:r>
            <a:r>
              <a:rPr lang="en-US" dirty="0"/>
              <a:t>: Feedback</a:t>
            </a:r>
          </a:p>
          <a:p>
            <a:pPr marL="0" indent="0">
              <a:buNone/>
            </a:pPr>
            <a:r>
              <a:rPr lang="en-US" b="1" dirty="0"/>
              <a:t>Scope</a:t>
            </a:r>
            <a:r>
              <a:rPr lang="en-US" dirty="0"/>
              <a:t>: User can submit a feedback</a:t>
            </a:r>
          </a:p>
          <a:p>
            <a:pPr marL="0" indent="0">
              <a:buNone/>
            </a:pPr>
            <a:r>
              <a:rPr lang="en-US" b="1" dirty="0"/>
              <a:t>Actor</a:t>
            </a:r>
            <a:r>
              <a:rPr lang="en-US" dirty="0"/>
              <a:t>: User</a:t>
            </a:r>
          </a:p>
          <a:p>
            <a:pPr marL="0" indent="0">
              <a:buNone/>
            </a:pPr>
            <a:r>
              <a:rPr lang="en-US" b="1" dirty="0"/>
              <a:t>Pre-conditions</a:t>
            </a:r>
            <a:r>
              <a:rPr lang="en-US" dirty="0"/>
              <a:t>: </a:t>
            </a:r>
          </a:p>
          <a:p>
            <a:pPr marL="0" indent="0">
              <a:buNone/>
            </a:pPr>
            <a:r>
              <a:rPr lang="en-US" dirty="0"/>
              <a:t>              User is logged in</a:t>
            </a:r>
          </a:p>
          <a:p>
            <a:pPr marL="0" indent="0">
              <a:buNone/>
            </a:pPr>
            <a:r>
              <a:rPr lang="en-US" b="1" dirty="0"/>
              <a:t>Main-scenario</a:t>
            </a:r>
            <a:r>
              <a:rPr lang="en-US" dirty="0"/>
              <a:t>: </a:t>
            </a:r>
          </a:p>
          <a:p>
            <a:pPr marL="0" lvl="0" indent="0">
              <a:buNone/>
            </a:pPr>
            <a:r>
              <a:rPr lang="en-US" dirty="0"/>
              <a:t>              1. User may give  feedback on a particular product from any page where product is visible </a:t>
            </a:r>
            <a:endParaRPr lang="en-IN" dirty="0"/>
          </a:p>
          <a:p>
            <a:pPr marL="0" lvl="0" indent="0">
              <a:buNone/>
            </a:pPr>
            <a:r>
              <a:rPr lang="en-US" dirty="0"/>
              <a:t>              2. User can write  a title and message body </a:t>
            </a:r>
            <a:endParaRPr lang="en-IN" dirty="0"/>
          </a:p>
          <a:p>
            <a:pPr marL="0" lvl="0" indent="0">
              <a:buNone/>
            </a:pPr>
            <a:r>
              <a:rPr lang="en-US" dirty="0"/>
              <a:t>              3. The feedback will be sent to admin on clicking submit button</a:t>
            </a:r>
            <a:endParaRPr lang="en-IN" dirty="0"/>
          </a:p>
          <a:p>
            <a:endParaRPr lang="en-US" dirty="0"/>
          </a:p>
          <a:p>
            <a:pPr marL="0" indent="0">
              <a:buNone/>
            </a:pPr>
            <a:r>
              <a:rPr lang="en-US" b="1" dirty="0"/>
              <a:t>Post-conditions</a:t>
            </a:r>
            <a:r>
              <a:rPr lang="en-US" dirty="0"/>
              <a:t>: User has given a </a:t>
            </a:r>
            <a:r>
              <a:rPr lang="en-US" dirty="0" err="1"/>
              <a:t>feeedback</a:t>
            </a:r>
            <a:endParaRPr lang="en-US" dirty="0"/>
          </a:p>
          <a:p>
            <a:pPr marL="0" indent="0">
              <a:buNone/>
            </a:pPr>
            <a:endParaRPr lang="en-US" dirty="0"/>
          </a:p>
        </p:txBody>
      </p:sp>
    </p:spTree>
    <p:extLst>
      <p:ext uri="{BB962C8B-B14F-4D97-AF65-F5344CB8AC3E}">
        <p14:creationId xmlns:p14="http://schemas.microsoft.com/office/powerpoint/2010/main" val="12265903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D55815CC-44E2-4273-B7D2-09976AA57305}"/>
              </a:ext>
            </a:extLst>
          </p:cNvPr>
          <p:cNvSpPr>
            <a:spLocks noGrp="1"/>
          </p:cNvSpPr>
          <p:nvPr>
            <p:ph idx="1"/>
          </p:nvPr>
        </p:nvSpPr>
        <p:spPr>
          <a:xfrm>
            <a:off x="974034" y="636104"/>
            <a:ext cx="9601200" cy="5732228"/>
          </a:xfrm>
        </p:spPr>
        <p:txBody>
          <a:bodyPr/>
          <a:lstStyle/>
          <a:p>
            <a:pPr marL="0" indent="0">
              <a:buNone/>
            </a:pPr>
            <a:r>
              <a:rPr lang="en-US" b="1" dirty="0"/>
              <a:t>Name</a:t>
            </a:r>
            <a:r>
              <a:rPr lang="en-US" dirty="0"/>
              <a:t>: Reply to Feedback</a:t>
            </a:r>
          </a:p>
          <a:p>
            <a:pPr marL="0" indent="0">
              <a:buNone/>
            </a:pPr>
            <a:r>
              <a:rPr lang="en-US" b="1" dirty="0"/>
              <a:t>Scope</a:t>
            </a:r>
            <a:r>
              <a:rPr lang="en-US" dirty="0"/>
              <a:t>: Admin can view and reply to the feedback received</a:t>
            </a:r>
          </a:p>
          <a:p>
            <a:pPr marL="0" indent="0">
              <a:buNone/>
            </a:pPr>
            <a:r>
              <a:rPr lang="en-US" b="1" dirty="0"/>
              <a:t>Actor</a:t>
            </a:r>
            <a:r>
              <a:rPr lang="en-US" dirty="0"/>
              <a:t>: Admin</a:t>
            </a:r>
          </a:p>
          <a:p>
            <a:pPr marL="0" indent="0">
              <a:buNone/>
            </a:pPr>
            <a:r>
              <a:rPr lang="en-US" b="1" dirty="0"/>
              <a:t>Pre-conditions</a:t>
            </a:r>
            <a:r>
              <a:rPr lang="en-US" dirty="0"/>
              <a:t>: Admin needs to login</a:t>
            </a:r>
          </a:p>
          <a:p>
            <a:pPr marL="0" indent="0">
              <a:buNone/>
            </a:pPr>
            <a:r>
              <a:rPr lang="en-US" b="1" dirty="0"/>
              <a:t>Main-scenario</a:t>
            </a:r>
            <a:r>
              <a:rPr lang="en-US" dirty="0"/>
              <a:t>: </a:t>
            </a:r>
          </a:p>
          <a:p>
            <a:pPr marL="0" lvl="0" indent="0">
              <a:buNone/>
            </a:pPr>
            <a:r>
              <a:rPr lang="en-US" dirty="0"/>
              <a:t>              1. Admin has to firstly login to his account. </a:t>
            </a:r>
            <a:endParaRPr lang="en-IN" dirty="0"/>
          </a:p>
          <a:p>
            <a:pPr marL="0" lvl="0" indent="0">
              <a:buNone/>
            </a:pPr>
            <a:r>
              <a:rPr lang="en-US" dirty="0"/>
              <a:t>              2. To view feedback he has to click view option. </a:t>
            </a:r>
            <a:endParaRPr lang="en-IN" dirty="0"/>
          </a:p>
          <a:p>
            <a:pPr marL="0" lvl="0" indent="0">
              <a:buNone/>
            </a:pPr>
            <a:r>
              <a:rPr lang="en-US" dirty="0"/>
              <a:t>              3. Admin can also reply to feedback if needed and solve any query by the user</a:t>
            </a:r>
          </a:p>
          <a:p>
            <a:pPr marL="0" lvl="0" indent="0">
              <a:buNone/>
            </a:pPr>
            <a:endParaRPr lang="en-US" dirty="0"/>
          </a:p>
          <a:p>
            <a:pPr marL="0" indent="0">
              <a:buNone/>
            </a:pPr>
            <a:r>
              <a:rPr lang="en-US" b="1" dirty="0"/>
              <a:t>Post-conditions</a:t>
            </a:r>
            <a:r>
              <a:rPr lang="en-US" dirty="0"/>
              <a:t>: Feedback viewed and replied if necessary</a:t>
            </a:r>
          </a:p>
          <a:p>
            <a:pPr marL="0" indent="0">
              <a:buNone/>
            </a:pPr>
            <a:endParaRPr lang="en-US" dirty="0"/>
          </a:p>
          <a:p>
            <a:pPr marL="0" indent="0">
              <a:buNone/>
            </a:pPr>
            <a:endParaRPr lang="en-IN" dirty="0"/>
          </a:p>
        </p:txBody>
      </p:sp>
    </p:spTree>
    <p:extLst>
      <p:ext uri="{BB962C8B-B14F-4D97-AF65-F5344CB8AC3E}">
        <p14:creationId xmlns:p14="http://schemas.microsoft.com/office/powerpoint/2010/main" val="22149110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5DBED2DA-291B-4375-9503-440687F0FCE4}"/>
              </a:ext>
            </a:extLst>
          </p:cNvPr>
          <p:cNvSpPr>
            <a:spLocks noGrp="1"/>
          </p:cNvSpPr>
          <p:nvPr>
            <p:ph idx="1"/>
          </p:nvPr>
        </p:nvSpPr>
        <p:spPr>
          <a:xfrm>
            <a:off x="818984" y="302150"/>
            <a:ext cx="11569147" cy="5868062"/>
          </a:xfrm>
        </p:spPr>
        <p:txBody>
          <a:bodyPr/>
          <a:lstStyle/>
          <a:p>
            <a:pPr marL="0" indent="0">
              <a:buNone/>
            </a:pPr>
            <a:r>
              <a:rPr lang="en-US" b="1" dirty="0"/>
              <a:t>Name</a:t>
            </a:r>
            <a:r>
              <a:rPr lang="en-US" dirty="0"/>
              <a:t>: Receive payment</a:t>
            </a:r>
          </a:p>
          <a:p>
            <a:pPr marL="0" indent="0">
              <a:buNone/>
            </a:pPr>
            <a:r>
              <a:rPr lang="en-US" b="1" dirty="0"/>
              <a:t>Scope</a:t>
            </a:r>
            <a:r>
              <a:rPr lang="en-US" dirty="0"/>
              <a:t>: Payment is received by Admin </a:t>
            </a:r>
          </a:p>
          <a:p>
            <a:pPr marL="0" indent="0">
              <a:buNone/>
            </a:pPr>
            <a:r>
              <a:rPr lang="en-US" b="1" dirty="0"/>
              <a:t>Actor</a:t>
            </a:r>
            <a:r>
              <a:rPr lang="en-US" dirty="0"/>
              <a:t>: Admin</a:t>
            </a:r>
          </a:p>
          <a:p>
            <a:pPr marL="0" indent="0">
              <a:buNone/>
            </a:pPr>
            <a:r>
              <a:rPr lang="en-US" b="1" dirty="0"/>
              <a:t>Pre-conditions</a:t>
            </a:r>
            <a:r>
              <a:rPr lang="en-US" dirty="0"/>
              <a:t>: Admin needs to login</a:t>
            </a:r>
          </a:p>
          <a:p>
            <a:pPr marL="0" indent="0">
              <a:buNone/>
            </a:pPr>
            <a:r>
              <a:rPr lang="en-US" b="1" dirty="0"/>
              <a:t>Main-scenario</a:t>
            </a:r>
            <a:r>
              <a:rPr lang="en-US" dirty="0"/>
              <a:t>: </a:t>
            </a:r>
          </a:p>
          <a:p>
            <a:pPr marL="0" lvl="0" indent="0">
              <a:buNone/>
            </a:pPr>
            <a:r>
              <a:rPr lang="en-US" dirty="0"/>
              <a:t>              1. Admin has to firstly login to his account. </a:t>
            </a:r>
            <a:endParaRPr lang="en-IN" dirty="0"/>
          </a:p>
          <a:p>
            <a:pPr marL="0" lvl="0" indent="0">
              <a:buNone/>
            </a:pPr>
            <a:r>
              <a:rPr lang="en-US" dirty="0"/>
              <a:t>              2. Admin receives amount transferred by user .</a:t>
            </a:r>
            <a:endParaRPr lang="en-IN" dirty="0"/>
          </a:p>
          <a:p>
            <a:pPr marL="0" lvl="0" indent="0">
              <a:buNone/>
            </a:pPr>
            <a:r>
              <a:rPr lang="en-US" dirty="0"/>
              <a:t>              3. Admin cross checks the amount individually sent by the user, and sends message if sent amount is not correct.</a:t>
            </a:r>
          </a:p>
          <a:p>
            <a:pPr marL="0" lvl="0" indent="0">
              <a:buNone/>
            </a:pPr>
            <a:r>
              <a:rPr lang="en-US" dirty="0"/>
              <a:t>              4. If payment not received by any user “Payment pending” message is sent to the user .</a:t>
            </a:r>
          </a:p>
          <a:p>
            <a:pPr marL="0" lvl="0" indent="0">
              <a:buNone/>
            </a:pPr>
            <a:r>
              <a:rPr lang="en-US" dirty="0"/>
              <a:t>              5. If more than 3 payments by an individual user is pending then the admin can block that user’s account.</a:t>
            </a:r>
          </a:p>
          <a:p>
            <a:pPr marL="0" lvl="0" indent="0">
              <a:buNone/>
            </a:pPr>
            <a:endParaRPr lang="en-US" dirty="0"/>
          </a:p>
          <a:p>
            <a:pPr marL="0" indent="0">
              <a:buNone/>
            </a:pPr>
            <a:r>
              <a:rPr lang="en-US" b="1" dirty="0"/>
              <a:t>Post-conditions</a:t>
            </a:r>
            <a:r>
              <a:rPr lang="en-US" dirty="0"/>
              <a:t>: Payment received confirmation and appropriate action taken if payment not done</a:t>
            </a:r>
          </a:p>
          <a:p>
            <a:pPr marL="0" indent="0">
              <a:buNone/>
            </a:pPr>
            <a:endParaRPr lang="en-IN" dirty="0"/>
          </a:p>
          <a:p>
            <a:pPr marL="0" indent="0">
              <a:buNone/>
            </a:pPr>
            <a:endParaRPr lang="en-IN" dirty="0"/>
          </a:p>
        </p:txBody>
      </p:sp>
    </p:spTree>
    <p:extLst>
      <p:ext uri="{BB962C8B-B14F-4D97-AF65-F5344CB8AC3E}">
        <p14:creationId xmlns:p14="http://schemas.microsoft.com/office/powerpoint/2010/main" val="30125685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6FF9A67-6228-419D-A143-67FA06C2CD03}"/>
              </a:ext>
            </a:extLst>
          </p:cNvPr>
          <p:cNvSpPr>
            <a:spLocks noGrp="1"/>
          </p:cNvSpPr>
          <p:nvPr>
            <p:ph idx="1"/>
          </p:nvPr>
        </p:nvSpPr>
        <p:spPr>
          <a:xfrm>
            <a:off x="1371599" y="543968"/>
            <a:ext cx="10507649" cy="5771984"/>
          </a:xfrm>
        </p:spPr>
        <p:txBody>
          <a:bodyPr>
            <a:normAutofit lnSpcReduction="10000"/>
          </a:bodyPr>
          <a:lstStyle/>
          <a:p>
            <a:pPr marL="0" indent="0">
              <a:buNone/>
            </a:pPr>
            <a:r>
              <a:rPr lang="en-US" b="1" dirty="0"/>
              <a:t>Name</a:t>
            </a:r>
            <a:r>
              <a:rPr lang="en-US" dirty="0"/>
              <a:t>: Update</a:t>
            </a:r>
          </a:p>
          <a:p>
            <a:pPr marL="0" indent="0">
              <a:buNone/>
            </a:pPr>
            <a:r>
              <a:rPr lang="en-US" b="1" dirty="0"/>
              <a:t>Scope</a:t>
            </a:r>
            <a:r>
              <a:rPr lang="en-US" dirty="0"/>
              <a:t>: Blood bank ,organ bank and pharmacy can add ,edit and delete their data </a:t>
            </a:r>
          </a:p>
          <a:p>
            <a:pPr marL="0" indent="0">
              <a:buNone/>
            </a:pPr>
            <a:r>
              <a:rPr lang="en-US" b="1" dirty="0"/>
              <a:t>Actor</a:t>
            </a:r>
            <a:r>
              <a:rPr lang="en-US" dirty="0"/>
              <a:t>: Blood bank ,organ bank and pharmacy</a:t>
            </a:r>
          </a:p>
          <a:p>
            <a:pPr marL="0" indent="0">
              <a:buNone/>
            </a:pPr>
            <a:r>
              <a:rPr lang="en-US" b="1" dirty="0"/>
              <a:t>Pre-conditions:</a:t>
            </a:r>
            <a:r>
              <a:rPr lang="en-US" dirty="0"/>
              <a:t> Blood bank ,organ bank and pharmacy need to login</a:t>
            </a:r>
          </a:p>
          <a:p>
            <a:pPr marL="0" indent="0">
              <a:buNone/>
            </a:pPr>
            <a:r>
              <a:rPr lang="en-US" b="1" dirty="0"/>
              <a:t>Main-scenario</a:t>
            </a:r>
            <a:r>
              <a:rPr lang="en-US" dirty="0"/>
              <a:t>: </a:t>
            </a:r>
          </a:p>
          <a:p>
            <a:pPr marL="0" lvl="0" indent="0">
              <a:buNone/>
            </a:pPr>
            <a:r>
              <a:rPr lang="en-US" dirty="0"/>
              <a:t>              1. Blood bank ,organ bank, pharmacy need to login to their account </a:t>
            </a:r>
            <a:endParaRPr lang="en-IN" dirty="0"/>
          </a:p>
          <a:p>
            <a:pPr marL="0" lvl="0" indent="0">
              <a:buNone/>
            </a:pPr>
            <a:r>
              <a:rPr lang="en-US" dirty="0"/>
              <a:t>              2. They are available with 3 options as edit, delete or add and can choose and do appropriate actions</a:t>
            </a:r>
            <a:endParaRPr lang="en-IN" dirty="0"/>
          </a:p>
          <a:p>
            <a:pPr marL="0" lvl="0" indent="0">
              <a:buNone/>
            </a:pPr>
            <a:r>
              <a:rPr lang="en-US" dirty="0"/>
              <a:t>              3. Blood bank ,organ bank, pharmacy can delete any product name if it is not available with them and can add that product name again once made available. </a:t>
            </a:r>
          </a:p>
          <a:p>
            <a:pPr marL="0" lvl="0" indent="0">
              <a:buNone/>
            </a:pPr>
            <a:r>
              <a:rPr lang="en-US" dirty="0"/>
              <a:t>              4. Whenever an order is placed ,they have to update the product availability accordingly.</a:t>
            </a:r>
          </a:p>
          <a:p>
            <a:pPr marL="0" lvl="0" indent="0">
              <a:buNone/>
            </a:pPr>
            <a:r>
              <a:rPr lang="en-US" dirty="0"/>
              <a:t>     </a:t>
            </a:r>
          </a:p>
          <a:p>
            <a:pPr marL="0" lvl="0" indent="0">
              <a:buNone/>
            </a:pPr>
            <a:r>
              <a:rPr lang="en-US" dirty="0"/>
              <a:t>              </a:t>
            </a:r>
          </a:p>
          <a:p>
            <a:pPr marL="0" indent="0">
              <a:buNone/>
            </a:pPr>
            <a:r>
              <a:rPr lang="en-US" b="1" dirty="0"/>
              <a:t>Post-conditions</a:t>
            </a:r>
            <a:r>
              <a:rPr lang="en-US" dirty="0"/>
              <a:t>: The data gets updated</a:t>
            </a:r>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17809457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CBACCA9-F9A7-4782-93EA-C7F46945BD73}"/>
              </a:ext>
            </a:extLst>
          </p:cNvPr>
          <p:cNvSpPr>
            <a:spLocks noGrp="1"/>
          </p:cNvSpPr>
          <p:nvPr>
            <p:ph idx="1"/>
          </p:nvPr>
        </p:nvSpPr>
        <p:spPr>
          <a:xfrm>
            <a:off x="1371600" y="341905"/>
            <a:ext cx="10380428" cy="6114553"/>
          </a:xfrm>
        </p:spPr>
        <p:txBody>
          <a:bodyPr>
            <a:normAutofit/>
          </a:bodyPr>
          <a:lstStyle/>
          <a:p>
            <a:pPr marL="0" indent="0">
              <a:buNone/>
            </a:pPr>
            <a:r>
              <a:rPr lang="en-US" b="1" dirty="0"/>
              <a:t>Name</a:t>
            </a:r>
            <a:r>
              <a:rPr lang="en-US" dirty="0"/>
              <a:t>: View Monthly reports</a:t>
            </a:r>
          </a:p>
          <a:p>
            <a:pPr marL="0" indent="0">
              <a:buNone/>
            </a:pPr>
            <a:r>
              <a:rPr lang="en-US" b="1" dirty="0"/>
              <a:t>Scope</a:t>
            </a:r>
            <a:r>
              <a:rPr lang="en-US" dirty="0"/>
              <a:t>: Blood bank ,organ bank and pharmacy can view monthly reports and analyze accordingly </a:t>
            </a:r>
          </a:p>
          <a:p>
            <a:pPr marL="0" indent="0">
              <a:buNone/>
            </a:pPr>
            <a:r>
              <a:rPr lang="en-US" b="1" dirty="0"/>
              <a:t>Actor</a:t>
            </a:r>
            <a:r>
              <a:rPr lang="en-US" dirty="0"/>
              <a:t>: Blood bank ,organ bank and pharmacy</a:t>
            </a:r>
          </a:p>
          <a:p>
            <a:pPr marL="0" indent="0">
              <a:buNone/>
            </a:pPr>
            <a:r>
              <a:rPr lang="en-US" b="1" dirty="0"/>
              <a:t>Pre-conditions:</a:t>
            </a:r>
            <a:r>
              <a:rPr lang="en-US" dirty="0"/>
              <a:t> Blood bank ,organ bank and pharmacy need to login</a:t>
            </a:r>
          </a:p>
          <a:p>
            <a:pPr marL="0" indent="0">
              <a:buNone/>
            </a:pPr>
            <a:r>
              <a:rPr lang="en-US" dirty="0"/>
              <a:t>                          Admin has to create monthly report</a:t>
            </a:r>
          </a:p>
          <a:p>
            <a:pPr marL="0" indent="0">
              <a:buNone/>
            </a:pPr>
            <a:r>
              <a:rPr lang="en-US" b="1" dirty="0"/>
              <a:t>Main-scenario</a:t>
            </a:r>
            <a:r>
              <a:rPr lang="en-US" dirty="0"/>
              <a:t>: </a:t>
            </a:r>
          </a:p>
          <a:p>
            <a:pPr marL="0" lvl="0" indent="0">
              <a:buNone/>
            </a:pPr>
            <a:r>
              <a:rPr lang="en-US" dirty="0"/>
              <a:t>              1. Blood bank ,organ bank, pharmacy need to login to their account </a:t>
            </a:r>
            <a:endParaRPr lang="en-IN" dirty="0"/>
          </a:p>
          <a:p>
            <a:pPr marL="0" lvl="0" indent="0">
              <a:buNone/>
            </a:pPr>
            <a:r>
              <a:rPr lang="en-US" dirty="0"/>
              <a:t>              2. They can view monthly reports by clicking the view button available  </a:t>
            </a:r>
            <a:endParaRPr lang="en-IN" dirty="0"/>
          </a:p>
          <a:p>
            <a:pPr marL="0" lvl="0" indent="0">
              <a:buNone/>
            </a:pPr>
            <a:r>
              <a:rPr lang="en-US" dirty="0"/>
              <a:t>              3. Blood bank ,organ bank, pharmacy can analyze the data according to monthly report generated</a:t>
            </a:r>
          </a:p>
          <a:p>
            <a:pPr marL="0" indent="0">
              <a:buNone/>
            </a:pPr>
            <a:r>
              <a:rPr lang="en-US" b="1" dirty="0"/>
              <a:t>Post-conditions</a:t>
            </a:r>
            <a:r>
              <a:rPr lang="en-US" dirty="0"/>
              <a:t>: Generated Monthly reports are viewed and analyzed </a:t>
            </a:r>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37080365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9C2CE37-8416-48DD-AA31-256623DC082B}"/>
              </a:ext>
            </a:extLst>
          </p:cNvPr>
          <p:cNvSpPr>
            <a:spLocks noGrp="1"/>
          </p:cNvSpPr>
          <p:nvPr>
            <p:ph idx="1"/>
          </p:nvPr>
        </p:nvSpPr>
        <p:spPr>
          <a:xfrm>
            <a:off x="1371600" y="580445"/>
            <a:ext cx="9601200" cy="5286955"/>
          </a:xfrm>
        </p:spPr>
        <p:txBody>
          <a:bodyPr/>
          <a:lstStyle/>
          <a:p>
            <a:pPr marL="0" indent="0">
              <a:buNone/>
            </a:pPr>
            <a:r>
              <a:rPr lang="en-US" b="1" dirty="0"/>
              <a:t>Name</a:t>
            </a:r>
            <a:r>
              <a:rPr lang="en-US" dirty="0"/>
              <a:t>: Create Monthly reports</a:t>
            </a:r>
          </a:p>
          <a:p>
            <a:pPr marL="0" indent="0">
              <a:buNone/>
            </a:pPr>
            <a:r>
              <a:rPr lang="en-US" b="1" dirty="0"/>
              <a:t>Scope</a:t>
            </a:r>
            <a:r>
              <a:rPr lang="en-US" dirty="0"/>
              <a:t>: Admin creates the monthly report</a:t>
            </a:r>
          </a:p>
          <a:p>
            <a:pPr marL="0" indent="0">
              <a:buNone/>
            </a:pPr>
            <a:r>
              <a:rPr lang="en-US" b="1" dirty="0"/>
              <a:t>Actor</a:t>
            </a:r>
            <a:r>
              <a:rPr lang="en-US" dirty="0"/>
              <a:t>: Admin </a:t>
            </a:r>
          </a:p>
          <a:p>
            <a:pPr marL="0" indent="0">
              <a:buNone/>
            </a:pPr>
            <a:r>
              <a:rPr lang="en-US" b="1" dirty="0"/>
              <a:t>Pre-conditions:</a:t>
            </a:r>
            <a:r>
              <a:rPr lang="en-US" dirty="0"/>
              <a:t> Admin needs to login</a:t>
            </a:r>
          </a:p>
          <a:p>
            <a:pPr marL="0" indent="0">
              <a:buNone/>
            </a:pPr>
            <a:r>
              <a:rPr lang="en-US" dirty="0"/>
              <a:t>                          Blood bank ,organ bank, pharmacy needs to update their </a:t>
            </a:r>
            <a:r>
              <a:rPr lang="en-US" dirty="0" err="1"/>
              <a:t>repective</a:t>
            </a:r>
            <a:r>
              <a:rPr lang="en-US" dirty="0"/>
              <a:t> data before generating monthly report</a:t>
            </a:r>
          </a:p>
          <a:p>
            <a:pPr marL="0" indent="0">
              <a:buNone/>
            </a:pPr>
            <a:r>
              <a:rPr lang="en-US" b="1" dirty="0"/>
              <a:t>Main-scenario</a:t>
            </a:r>
            <a:r>
              <a:rPr lang="en-US" dirty="0"/>
              <a:t>: </a:t>
            </a:r>
          </a:p>
          <a:p>
            <a:pPr marL="0" lvl="0" indent="0">
              <a:buNone/>
            </a:pPr>
            <a:r>
              <a:rPr lang="en-US" dirty="0"/>
              <a:t>              1. Admin has to login to his account</a:t>
            </a:r>
            <a:endParaRPr lang="en-IN" dirty="0"/>
          </a:p>
          <a:p>
            <a:pPr marL="0" lvl="0" indent="0">
              <a:buNone/>
            </a:pPr>
            <a:r>
              <a:rPr lang="en-US" dirty="0"/>
              <a:t>              2. He has to check the availability status, orders received daily to generate the report  </a:t>
            </a:r>
          </a:p>
          <a:p>
            <a:pPr marL="0" lvl="0" indent="0">
              <a:buNone/>
            </a:pPr>
            <a:r>
              <a:rPr lang="en-US" dirty="0"/>
              <a:t>              3. Once generated it can be viewed by  Blood bank ,organ bank, pharmacy</a:t>
            </a:r>
            <a:endParaRPr lang="en-IN" dirty="0"/>
          </a:p>
          <a:p>
            <a:pPr marL="0" indent="0">
              <a:buNone/>
            </a:pPr>
            <a:r>
              <a:rPr lang="en-US" b="1" dirty="0"/>
              <a:t>Post-conditions</a:t>
            </a:r>
            <a:r>
              <a:rPr lang="en-US" dirty="0"/>
              <a:t>: Monthly report generated </a:t>
            </a:r>
          </a:p>
          <a:p>
            <a:pPr marL="0" indent="0">
              <a:buNone/>
            </a:pPr>
            <a:endParaRPr lang="en-IN" dirty="0"/>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4048094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06CCF53-56B5-4D47-813D-E120AE6C38C3}"/>
              </a:ext>
            </a:extLst>
          </p:cNvPr>
          <p:cNvSpPr>
            <a:spLocks noGrp="1"/>
          </p:cNvSpPr>
          <p:nvPr>
            <p:ph type="title"/>
          </p:nvPr>
        </p:nvSpPr>
        <p:spPr/>
        <p:txBody>
          <a:bodyPr/>
          <a:lstStyle/>
          <a:p>
            <a:r>
              <a:rPr lang="en-US" dirty="0"/>
              <a:t>Aim</a:t>
            </a:r>
            <a:endParaRPr lang="en-IN" dirty="0"/>
          </a:p>
        </p:txBody>
      </p:sp>
      <p:sp>
        <p:nvSpPr>
          <p:cNvPr id="3" name="Content Placeholder 2">
            <a:extLst>
              <a:ext uri="{FF2B5EF4-FFF2-40B4-BE49-F238E27FC236}">
                <a16:creationId xmlns:a16="http://schemas.microsoft.com/office/drawing/2014/main" xmlns="" id="{8DC4C9B4-DBE0-41C1-B75D-B1EBB5EE6068}"/>
              </a:ext>
            </a:extLst>
          </p:cNvPr>
          <p:cNvSpPr>
            <a:spLocks noGrp="1"/>
          </p:cNvSpPr>
          <p:nvPr>
            <p:ph idx="1"/>
          </p:nvPr>
        </p:nvSpPr>
        <p:spPr>
          <a:xfrm>
            <a:off x="1371600" y="1440611"/>
            <a:ext cx="9601200" cy="5244861"/>
          </a:xfrm>
        </p:spPr>
        <p:txBody>
          <a:bodyPr>
            <a:normAutofit fontScale="92500"/>
          </a:bodyPr>
          <a:lstStyle/>
          <a:p>
            <a:pPr>
              <a:buFont typeface="Arial" pitchFamily="34" charset="0"/>
              <a:buChar char="•"/>
            </a:pPr>
            <a:r>
              <a:rPr lang="en-IN" sz="2400" dirty="0"/>
              <a:t>Hospitals face problems  during emergencies such as:</a:t>
            </a:r>
          </a:p>
          <a:p>
            <a:pPr marL="800100" lvl="1" indent="-342900">
              <a:buAutoNum type="arabicPeriod"/>
            </a:pPr>
            <a:r>
              <a:rPr lang="en-IN" sz="2400" dirty="0"/>
              <a:t>Urgent availability of </a:t>
            </a:r>
            <a:r>
              <a:rPr lang="en-IN" sz="2400" b="1" dirty="0"/>
              <a:t>BLOOD</a:t>
            </a:r>
            <a:r>
              <a:rPr lang="en-IN" sz="2400" dirty="0"/>
              <a:t> and </a:t>
            </a:r>
            <a:r>
              <a:rPr lang="en-IN" sz="2400" b="1" dirty="0"/>
              <a:t>ORGANS</a:t>
            </a:r>
          </a:p>
          <a:p>
            <a:pPr marL="800100" lvl="1" indent="-342900">
              <a:buAutoNum type="arabicPeriod"/>
            </a:pPr>
            <a:r>
              <a:rPr lang="en-IN" sz="2400" dirty="0"/>
              <a:t>Shortage of </a:t>
            </a:r>
            <a:r>
              <a:rPr lang="en-IN" sz="2400" b="1" dirty="0"/>
              <a:t>MEDICINES</a:t>
            </a:r>
          </a:p>
          <a:p>
            <a:pPr marL="800100" lvl="1" indent="-342900">
              <a:buAutoNum type="arabicPeriod"/>
            </a:pPr>
            <a:r>
              <a:rPr lang="en-IN" sz="2400" dirty="0"/>
              <a:t>Unavailability of </a:t>
            </a:r>
            <a:r>
              <a:rPr lang="en-IN" sz="2400" b="1" dirty="0"/>
              <a:t>AMBULANCE</a:t>
            </a:r>
          </a:p>
          <a:p>
            <a:pPr>
              <a:buFont typeface="Arial" pitchFamily="34" charset="0"/>
              <a:buChar char="•"/>
            </a:pPr>
            <a:r>
              <a:rPr lang="en-IN" sz="2400" dirty="0"/>
              <a:t>  For this the hospitals have to contact each and every known hospital in its </a:t>
            </a:r>
          </a:p>
          <a:p>
            <a:pPr>
              <a:buNone/>
            </a:pPr>
            <a:r>
              <a:rPr lang="en-IN" sz="2400" dirty="0"/>
              <a:t>	  vicinity which is very time consuming and maybe sometimes unreliable too</a:t>
            </a:r>
          </a:p>
          <a:p>
            <a:pPr>
              <a:buNone/>
            </a:pPr>
            <a:r>
              <a:rPr lang="en-IN" sz="2400" dirty="0"/>
              <a:t>	  thus risking life of the patient.</a:t>
            </a:r>
          </a:p>
          <a:p>
            <a:pPr>
              <a:buFont typeface="Arial" pitchFamily="34" charset="0"/>
              <a:buChar char="•"/>
            </a:pPr>
            <a:r>
              <a:rPr lang="en-IN" sz="2400" dirty="0"/>
              <a:t>  Here we aim at providing technological solution to above problem by </a:t>
            </a:r>
          </a:p>
          <a:p>
            <a:pPr>
              <a:buNone/>
            </a:pPr>
            <a:r>
              <a:rPr lang="en-IN" sz="2400" dirty="0"/>
              <a:t>	  building a  robust communication channel between hospitals. </a:t>
            </a:r>
          </a:p>
          <a:p>
            <a:pPr>
              <a:buFont typeface="Arial" pitchFamily="34" charset="0"/>
              <a:buChar char="•"/>
            </a:pPr>
            <a:r>
              <a:rPr lang="en-IN" sz="2400" dirty="0"/>
              <a:t>  The only motto is to improvise the search during emergencies, making it</a:t>
            </a:r>
          </a:p>
          <a:p>
            <a:pPr>
              <a:buNone/>
            </a:pPr>
            <a:r>
              <a:rPr lang="en-IN" sz="2400" dirty="0"/>
              <a:t>	   efficient, thus minimizing the dangers due to unavailability of necessities.</a:t>
            </a:r>
          </a:p>
          <a:p>
            <a:endParaRPr lang="en-IN" dirty="0"/>
          </a:p>
        </p:txBody>
      </p:sp>
    </p:spTree>
    <p:extLst>
      <p:ext uri="{BB962C8B-B14F-4D97-AF65-F5344CB8AC3E}">
        <p14:creationId xmlns:p14="http://schemas.microsoft.com/office/powerpoint/2010/main" val="15856856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935966"/>
          </a:xfrm>
        </p:spPr>
        <p:txBody>
          <a:bodyPr/>
          <a:lstStyle/>
          <a:p>
            <a:r>
              <a:rPr lang="en-US" dirty="0"/>
              <a:t>Classes</a:t>
            </a:r>
          </a:p>
        </p:txBody>
      </p:sp>
      <p:sp>
        <p:nvSpPr>
          <p:cNvPr id="3" name="Content Placeholder 2"/>
          <p:cNvSpPr>
            <a:spLocks noGrp="1"/>
          </p:cNvSpPr>
          <p:nvPr>
            <p:ph idx="1"/>
          </p:nvPr>
        </p:nvSpPr>
        <p:spPr>
          <a:xfrm>
            <a:off x="1371600" y="1846053"/>
            <a:ext cx="9601200" cy="4021347"/>
          </a:xfrm>
        </p:spPr>
        <p:txBody>
          <a:bodyPr/>
          <a:lstStyle/>
          <a:p>
            <a:r>
              <a:rPr lang="en-IN" b="1" dirty="0"/>
              <a:t>Admin</a:t>
            </a:r>
          </a:p>
          <a:p>
            <a:r>
              <a:rPr lang="en-IN" b="1" dirty="0"/>
              <a:t>User</a:t>
            </a:r>
          </a:p>
          <a:p>
            <a:r>
              <a:rPr lang="en-IN" b="1" dirty="0"/>
              <a:t>Bank</a:t>
            </a:r>
          </a:p>
          <a:p>
            <a:r>
              <a:rPr lang="en-IN" b="1" dirty="0"/>
              <a:t>Necessity</a:t>
            </a:r>
          </a:p>
          <a:p>
            <a:r>
              <a:rPr lang="en-IN" b="1" dirty="0"/>
              <a:t>Payment</a:t>
            </a:r>
          </a:p>
          <a:p>
            <a:r>
              <a:rPr lang="en-IN" b="1" dirty="0"/>
              <a:t>Order</a:t>
            </a:r>
          </a:p>
          <a:p>
            <a:r>
              <a:rPr lang="en-IN" b="1" dirty="0"/>
              <a:t>Cart</a:t>
            </a:r>
          </a:p>
          <a:p>
            <a:r>
              <a:rPr lang="en-IN" b="1" dirty="0"/>
              <a:t>Feedback</a:t>
            </a:r>
            <a:endParaRPr lang="en-I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shot (69).png"/>
          <p:cNvPicPr>
            <a:picLocks noChangeAspect="1"/>
          </p:cNvPicPr>
          <p:nvPr/>
        </p:nvPicPr>
        <p:blipFill>
          <a:blip r:embed="rId2"/>
          <a:srcRect l="12807" t="6918" r="31014" b="9182"/>
          <a:stretch>
            <a:fillRect/>
          </a:stretch>
        </p:blipFill>
        <p:spPr>
          <a:xfrm>
            <a:off x="1328468" y="129396"/>
            <a:ext cx="10343072" cy="6666893"/>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108494"/>
          </a:xfrm>
        </p:spPr>
        <p:txBody>
          <a:bodyPr/>
          <a:lstStyle/>
          <a:p>
            <a:r>
              <a:rPr lang="en-US" dirty="0"/>
              <a:t>Flow Diagram</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4793" t="21157" r="11984" b="8907"/>
          <a:stretch/>
        </p:blipFill>
        <p:spPr>
          <a:xfrm>
            <a:off x="1656272" y="1368294"/>
            <a:ext cx="9129260" cy="5070933"/>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descr="Screenshot (70).png"/>
          <p:cNvPicPr>
            <a:picLocks noGrp="1" noChangeAspect="1"/>
          </p:cNvPicPr>
          <p:nvPr>
            <p:ph idx="1"/>
          </p:nvPr>
        </p:nvPicPr>
        <p:blipFill>
          <a:blip r:embed="rId2"/>
          <a:srcRect l="15789" t="16138" r="20802" b="15215"/>
          <a:stretch>
            <a:fillRect/>
          </a:stretch>
        </p:blipFill>
        <p:spPr>
          <a:xfrm>
            <a:off x="819508" y="241539"/>
            <a:ext cx="10705383" cy="6519304"/>
          </a:xfr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216592EA-A30A-40C2-A3AD-6A67F07AFB55}"/>
              </a:ext>
            </a:extLst>
          </p:cNvPr>
          <p:cNvPicPr>
            <a:picLocks noChangeAspect="1"/>
          </p:cNvPicPr>
          <p:nvPr/>
        </p:nvPicPr>
        <p:blipFill>
          <a:blip r:embed="rId2"/>
          <a:stretch>
            <a:fillRect/>
          </a:stretch>
        </p:blipFill>
        <p:spPr>
          <a:xfrm>
            <a:off x="1730858" y="988519"/>
            <a:ext cx="9154478" cy="5229402"/>
          </a:xfrm>
          <a:prstGeom prst="rect">
            <a:avLst/>
          </a:prstGeom>
        </p:spPr>
      </p:pic>
    </p:spTree>
    <p:extLst>
      <p:ext uri="{BB962C8B-B14F-4D97-AF65-F5344CB8AC3E}">
        <p14:creationId xmlns:p14="http://schemas.microsoft.com/office/powerpoint/2010/main" val="19859662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9648E019-9C47-432D-9FB0-CC28CE24CABF}"/>
              </a:ext>
            </a:extLst>
          </p:cNvPr>
          <p:cNvPicPr>
            <a:picLocks noChangeAspect="1"/>
          </p:cNvPicPr>
          <p:nvPr/>
        </p:nvPicPr>
        <p:blipFill>
          <a:blip r:embed="rId2"/>
          <a:stretch>
            <a:fillRect/>
          </a:stretch>
        </p:blipFill>
        <p:spPr>
          <a:xfrm>
            <a:off x="1715070" y="1179707"/>
            <a:ext cx="9448562" cy="4672453"/>
          </a:xfrm>
          <a:prstGeom prst="rect">
            <a:avLst/>
          </a:prstGeom>
        </p:spPr>
      </p:pic>
    </p:spTree>
    <p:extLst>
      <p:ext uri="{BB962C8B-B14F-4D97-AF65-F5344CB8AC3E}">
        <p14:creationId xmlns:p14="http://schemas.microsoft.com/office/powerpoint/2010/main" val="21548736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49763" y="1068225"/>
            <a:ext cx="8661564" cy="5050564"/>
          </a:xfrm>
          <a:prstGeom prst="rect">
            <a:avLst/>
          </a:prstGeom>
        </p:spPr>
      </p:pic>
    </p:spTree>
    <p:extLst>
      <p:ext uri="{BB962C8B-B14F-4D97-AF65-F5344CB8AC3E}">
        <p14:creationId xmlns:p14="http://schemas.microsoft.com/office/powerpoint/2010/main" val="12843976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2029" y="1542694"/>
            <a:ext cx="10072890" cy="3969344"/>
          </a:xfrm>
          <a:prstGeom prst="rect">
            <a:avLst/>
          </a:prstGeom>
        </p:spPr>
      </p:pic>
    </p:spTree>
    <p:extLst>
      <p:ext uri="{BB962C8B-B14F-4D97-AF65-F5344CB8AC3E}">
        <p14:creationId xmlns:p14="http://schemas.microsoft.com/office/powerpoint/2010/main" val="3282229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28116" y="2337927"/>
            <a:ext cx="11063884" cy="2746819"/>
          </a:xfrm>
        </p:spPr>
      </p:pic>
      <p:sp>
        <p:nvSpPr>
          <p:cNvPr id="5" name="TextBox 4"/>
          <p:cNvSpPr txBox="1"/>
          <p:nvPr/>
        </p:nvSpPr>
        <p:spPr>
          <a:xfrm>
            <a:off x="2597920" y="931496"/>
            <a:ext cx="8357787" cy="646331"/>
          </a:xfrm>
          <a:prstGeom prst="rect">
            <a:avLst/>
          </a:prstGeom>
          <a:noFill/>
        </p:spPr>
        <p:txBody>
          <a:bodyPr wrap="square" rtlCol="0">
            <a:spAutoFit/>
          </a:bodyPr>
          <a:lstStyle/>
          <a:p>
            <a:r>
              <a:rPr lang="en-US" sz="3600" dirty="0" smtClean="0"/>
              <a:t>COMMUNICATION DIAGRAM FOR CANCEL</a:t>
            </a:r>
            <a:endParaRPr lang="en-IN" sz="3600" dirty="0"/>
          </a:p>
        </p:txBody>
      </p:sp>
    </p:spTree>
    <p:extLst>
      <p:ext uri="{BB962C8B-B14F-4D97-AF65-F5344CB8AC3E}">
        <p14:creationId xmlns:p14="http://schemas.microsoft.com/office/powerpoint/2010/main" val="33151364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0376" b="35500"/>
          <a:stretch/>
        </p:blipFill>
        <p:spPr>
          <a:xfrm>
            <a:off x="1965533" y="854579"/>
            <a:ext cx="9314916" cy="4896741"/>
          </a:xfrm>
          <a:prstGeom prst="rect">
            <a:avLst/>
          </a:prstGeom>
        </p:spPr>
      </p:pic>
    </p:spTree>
    <p:extLst>
      <p:ext uri="{BB962C8B-B14F-4D97-AF65-F5344CB8AC3E}">
        <p14:creationId xmlns:p14="http://schemas.microsoft.com/office/powerpoint/2010/main" val="2377586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C4E2ACC9-56A2-44B0-9C67-F7559EA1E353}"/>
              </a:ext>
            </a:extLst>
          </p:cNvPr>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19197" t="501" r="20166" b="5605"/>
          <a:stretch/>
        </p:blipFill>
        <p:spPr>
          <a:xfrm>
            <a:off x="8252563" y="3246120"/>
            <a:ext cx="3650539" cy="3317875"/>
          </a:xfrm>
          <a:prstGeom prst="rect">
            <a:avLst/>
          </a:prstGeom>
        </p:spPr>
      </p:pic>
      <p:pic>
        <p:nvPicPr>
          <p:cNvPr id="10" name="Picture 9">
            <a:extLst>
              <a:ext uri="{FF2B5EF4-FFF2-40B4-BE49-F238E27FC236}">
                <a16:creationId xmlns:a16="http://schemas.microsoft.com/office/drawing/2014/main" xmlns="" id="{248E1663-A91C-4DE6-9E3E-90770BDD4DB8}"/>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8081"/>
          <a:stretch/>
        </p:blipFill>
        <p:spPr>
          <a:xfrm rot="481088">
            <a:off x="3831108" y="606946"/>
            <a:ext cx="4605973" cy="2775527"/>
          </a:xfrm>
          <a:prstGeom prst="rect">
            <a:avLst/>
          </a:prstGeom>
        </p:spPr>
      </p:pic>
      <p:pic>
        <p:nvPicPr>
          <p:cNvPr id="11" name="Picture 10">
            <a:extLst>
              <a:ext uri="{FF2B5EF4-FFF2-40B4-BE49-F238E27FC236}">
                <a16:creationId xmlns:a16="http://schemas.microsoft.com/office/drawing/2014/main" xmlns="" id="{489A92C9-5459-41C6-B945-BE526564348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528446">
            <a:off x="7405840" y="177151"/>
            <a:ext cx="5219372" cy="3054843"/>
          </a:xfrm>
          <a:prstGeom prst="rect">
            <a:avLst/>
          </a:prstGeom>
        </p:spPr>
      </p:pic>
      <p:pic>
        <p:nvPicPr>
          <p:cNvPr id="12" name="Picture 11">
            <a:extLst>
              <a:ext uri="{FF2B5EF4-FFF2-40B4-BE49-F238E27FC236}">
                <a16:creationId xmlns:a16="http://schemas.microsoft.com/office/drawing/2014/main" xmlns="" id="{1DFAA78F-1ADA-4812-BBEB-036F714C687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55259" y="163024"/>
            <a:ext cx="3165231" cy="6025243"/>
          </a:xfrm>
          <a:prstGeom prst="rect">
            <a:avLst/>
          </a:prstGeom>
        </p:spPr>
      </p:pic>
      <p:pic>
        <p:nvPicPr>
          <p:cNvPr id="13" name="Picture 2" descr="Image result for chennai traffic heart transplant incident">
            <a:extLst>
              <a:ext uri="{FF2B5EF4-FFF2-40B4-BE49-F238E27FC236}">
                <a16:creationId xmlns:a16="http://schemas.microsoft.com/office/drawing/2014/main" xmlns="" id="{2FA04BEA-1EF7-4568-B2BB-2997EA1340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20953949">
            <a:off x="3291777" y="3644038"/>
            <a:ext cx="5357026" cy="29438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867856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16DFCE-5FCF-426A-A3BD-24143B82413A}"/>
              </a:ext>
            </a:extLst>
          </p:cNvPr>
          <p:cNvSpPr>
            <a:spLocks noGrp="1"/>
          </p:cNvSpPr>
          <p:nvPr>
            <p:ph type="title"/>
          </p:nvPr>
        </p:nvSpPr>
        <p:spPr>
          <a:xfrm>
            <a:off x="1371600" y="685800"/>
            <a:ext cx="9601200" cy="1229264"/>
          </a:xfrm>
        </p:spPr>
        <p:txBody>
          <a:bodyPr/>
          <a:lstStyle/>
          <a:p>
            <a:r>
              <a:rPr lang="en-IN" dirty="0"/>
              <a:t>FEASIBILITY REPORT</a:t>
            </a:r>
          </a:p>
        </p:txBody>
      </p:sp>
      <p:sp>
        <p:nvSpPr>
          <p:cNvPr id="3" name="Content Placeholder 2">
            <a:extLst>
              <a:ext uri="{FF2B5EF4-FFF2-40B4-BE49-F238E27FC236}">
                <a16:creationId xmlns:a16="http://schemas.microsoft.com/office/drawing/2014/main" xmlns="" id="{3961535A-5D4D-46C7-880F-6D56B6DDBBED}"/>
              </a:ext>
            </a:extLst>
          </p:cNvPr>
          <p:cNvSpPr>
            <a:spLocks noGrp="1"/>
          </p:cNvSpPr>
          <p:nvPr>
            <p:ph idx="1"/>
          </p:nvPr>
        </p:nvSpPr>
        <p:spPr>
          <a:xfrm>
            <a:off x="1371600" y="1682151"/>
            <a:ext cx="9601200" cy="4185249"/>
          </a:xfrm>
        </p:spPr>
        <p:txBody>
          <a:bodyPr>
            <a:normAutofit/>
          </a:bodyPr>
          <a:lstStyle/>
          <a:p>
            <a:pPr marL="342900" indent="-342900"/>
            <a:r>
              <a:rPr lang="en-IN" sz="2800" b="1" dirty="0"/>
              <a:t>TECHNICAL </a:t>
            </a:r>
          </a:p>
          <a:p>
            <a:pPr marL="342900" indent="-342900">
              <a:buAutoNum type="arabicPeriod"/>
            </a:pPr>
            <a:endParaRPr lang="en-IN" dirty="0"/>
          </a:p>
          <a:p>
            <a:pPr marL="342900" indent="-342900">
              <a:buAutoNum type="arabicPeriod"/>
            </a:pPr>
            <a:r>
              <a:rPr lang="en-IN" dirty="0"/>
              <a:t> As the available stock details are already there with hospitals there is </a:t>
            </a:r>
            <a:r>
              <a:rPr lang="en-IN" b="1" dirty="0"/>
              <a:t>no</a:t>
            </a:r>
            <a:r>
              <a:rPr lang="en-IN" dirty="0"/>
              <a:t> need of </a:t>
            </a:r>
            <a:r>
              <a:rPr lang="en-IN" b="1" dirty="0"/>
              <a:t>special dedicated data base </a:t>
            </a:r>
            <a:r>
              <a:rPr lang="en-IN" dirty="0"/>
              <a:t>for every hospital.</a:t>
            </a:r>
          </a:p>
          <a:p>
            <a:pPr marL="342900" indent="-342900">
              <a:buAutoNum type="arabicPeriod"/>
            </a:pPr>
            <a:r>
              <a:rPr lang="en-IN" dirty="0"/>
              <a:t> Only a </a:t>
            </a:r>
            <a:r>
              <a:rPr lang="en-IN" b="1" dirty="0"/>
              <a:t>centralised database </a:t>
            </a:r>
            <a:r>
              <a:rPr lang="en-IN" dirty="0"/>
              <a:t>is enough to operate the application.</a:t>
            </a:r>
          </a:p>
          <a:p>
            <a:pPr marL="342900" indent="-342900">
              <a:buAutoNum type="arabicPeriod"/>
            </a:pPr>
            <a:r>
              <a:rPr lang="en-IN" dirty="0"/>
              <a:t> </a:t>
            </a:r>
            <a:r>
              <a:rPr lang="en-IN" b="1" dirty="0"/>
              <a:t>Django Framework</a:t>
            </a:r>
            <a:r>
              <a:rPr lang="en-IN" dirty="0"/>
              <a:t> which is </a:t>
            </a:r>
            <a:r>
              <a:rPr lang="en-IN" b="1" dirty="0"/>
              <a:t>freely available </a:t>
            </a:r>
            <a:r>
              <a:rPr lang="en-IN" dirty="0"/>
              <a:t>can be used for building our application.</a:t>
            </a:r>
          </a:p>
          <a:p>
            <a:pPr marL="342900" indent="-342900">
              <a:buAutoNum type="arabicPeriod"/>
            </a:pPr>
            <a:r>
              <a:rPr lang="en-IN" dirty="0"/>
              <a:t> </a:t>
            </a:r>
            <a:r>
              <a:rPr lang="en-IN" b="1" dirty="0"/>
              <a:t>Optimum speed </a:t>
            </a:r>
            <a:r>
              <a:rPr lang="en-IN" dirty="0"/>
              <a:t>of </a:t>
            </a:r>
            <a:r>
              <a:rPr lang="en-IN" b="1" dirty="0"/>
              <a:t>internet</a:t>
            </a:r>
            <a:r>
              <a:rPr lang="en-IN" dirty="0"/>
              <a:t> is </a:t>
            </a:r>
            <a:r>
              <a:rPr lang="en-IN" b="1" dirty="0"/>
              <a:t>enough</a:t>
            </a:r>
            <a:r>
              <a:rPr lang="en-IN" dirty="0"/>
              <a:t> to make a connection.</a:t>
            </a:r>
          </a:p>
          <a:p>
            <a:pPr marL="342900" indent="-342900">
              <a:buAutoNum type="arabicPeriod"/>
            </a:pPr>
            <a:r>
              <a:rPr lang="en-IN" dirty="0"/>
              <a:t>Such </a:t>
            </a:r>
            <a:r>
              <a:rPr lang="en-IN" b="1" dirty="0"/>
              <a:t>connectivity models </a:t>
            </a:r>
            <a:r>
              <a:rPr lang="en-IN" dirty="0"/>
              <a:t>are </a:t>
            </a:r>
            <a:r>
              <a:rPr lang="en-IN" b="1" dirty="0"/>
              <a:t>already in existence </a:t>
            </a:r>
            <a:r>
              <a:rPr lang="en-IN" dirty="0"/>
              <a:t>in some of the companies, so it will </a:t>
            </a:r>
            <a:r>
              <a:rPr lang="en-IN" b="1" dirty="0"/>
              <a:t>not be hard </a:t>
            </a:r>
            <a:r>
              <a:rPr lang="en-IN" dirty="0"/>
              <a:t>to build such network.</a:t>
            </a:r>
          </a:p>
        </p:txBody>
      </p:sp>
    </p:spTree>
    <p:extLst>
      <p:ext uri="{BB962C8B-B14F-4D97-AF65-F5344CB8AC3E}">
        <p14:creationId xmlns:p14="http://schemas.microsoft.com/office/powerpoint/2010/main" val="34904501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16DFCE-5FCF-426A-A3BD-24143B82413A}"/>
              </a:ext>
            </a:extLst>
          </p:cNvPr>
          <p:cNvSpPr>
            <a:spLocks noGrp="1"/>
          </p:cNvSpPr>
          <p:nvPr>
            <p:ph type="title"/>
          </p:nvPr>
        </p:nvSpPr>
        <p:spPr>
          <a:xfrm>
            <a:off x="1371600" y="685800"/>
            <a:ext cx="9601200" cy="1229264"/>
          </a:xfrm>
        </p:spPr>
        <p:txBody>
          <a:bodyPr/>
          <a:lstStyle/>
          <a:p>
            <a:r>
              <a:rPr lang="en-IN" dirty="0"/>
              <a:t>FEASIBILITY REPORT</a:t>
            </a:r>
          </a:p>
        </p:txBody>
      </p:sp>
      <p:sp>
        <p:nvSpPr>
          <p:cNvPr id="3" name="Content Placeholder 2">
            <a:extLst>
              <a:ext uri="{FF2B5EF4-FFF2-40B4-BE49-F238E27FC236}">
                <a16:creationId xmlns:a16="http://schemas.microsoft.com/office/drawing/2014/main" xmlns="" id="{3961535A-5D4D-46C7-880F-6D56B6DDBBED}"/>
              </a:ext>
            </a:extLst>
          </p:cNvPr>
          <p:cNvSpPr>
            <a:spLocks noGrp="1"/>
          </p:cNvSpPr>
          <p:nvPr>
            <p:ph idx="1"/>
          </p:nvPr>
        </p:nvSpPr>
        <p:spPr>
          <a:xfrm>
            <a:off x="1371600" y="1682151"/>
            <a:ext cx="9601200" cy="4185249"/>
          </a:xfrm>
        </p:spPr>
        <p:txBody>
          <a:bodyPr>
            <a:normAutofit lnSpcReduction="10000"/>
          </a:bodyPr>
          <a:lstStyle/>
          <a:p>
            <a:pPr marL="342900" indent="-342900"/>
            <a:r>
              <a:rPr lang="en-IN" sz="2800" b="1" dirty="0"/>
              <a:t>FINANCIAL</a:t>
            </a:r>
          </a:p>
          <a:p>
            <a:pPr marL="342900" indent="-342900">
              <a:buAutoNum type="arabicPeriod"/>
            </a:pPr>
            <a:endParaRPr lang="en-IN" dirty="0"/>
          </a:p>
          <a:p>
            <a:pPr marL="342900" indent="-342900">
              <a:buAutoNum type="arabicPeriod"/>
            </a:pPr>
            <a:r>
              <a:rPr lang="en-IN" dirty="0"/>
              <a:t>As the records of storage of blood, medicines, organs  are already there with hospitals </a:t>
            </a:r>
            <a:r>
              <a:rPr lang="en-IN" b="1" dirty="0"/>
              <a:t>no other special efforts or team </a:t>
            </a:r>
            <a:r>
              <a:rPr lang="en-IN" dirty="0"/>
              <a:t>is needed to keep the records of them.</a:t>
            </a:r>
          </a:p>
          <a:p>
            <a:pPr marL="342900" indent="-342900">
              <a:buAutoNum type="arabicPeriod"/>
            </a:pPr>
            <a:r>
              <a:rPr lang="en-IN" dirty="0"/>
              <a:t>Just financial support needed will be for development of application.</a:t>
            </a:r>
          </a:p>
          <a:p>
            <a:pPr marL="342900" indent="-342900">
              <a:buAutoNum type="arabicPeriod"/>
            </a:pPr>
            <a:r>
              <a:rPr lang="en-IN" dirty="0"/>
              <a:t>We will be using </a:t>
            </a:r>
            <a:r>
              <a:rPr lang="en-IN" b="1" dirty="0"/>
              <a:t>MySQL</a:t>
            </a:r>
            <a:r>
              <a:rPr lang="en-IN" dirty="0"/>
              <a:t> for data base which is </a:t>
            </a:r>
            <a:r>
              <a:rPr lang="en-IN" b="1" dirty="0"/>
              <a:t>open source database</a:t>
            </a:r>
            <a:r>
              <a:rPr lang="en-IN" dirty="0"/>
              <a:t>.</a:t>
            </a:r>
          </a:p>
          <a:p>
            <a:pPr marL="342900" indent="-342900">
              <a:buAutoNum type="arabicPeriod"/>
            </a:pPr>
            <a:r>
              <a:rPr lang="en-IN" dirty="0"/>
              <a:t> </a:t>
            </a:r>
            <a:r>
              <a:rPr lang="en-IN" b="1" dirty="0"/>
              <a:t>Django framework </a:t>
            </a:r>
            <a:r>
              <a:rPr lang="en-IN" dirty="0"/>
              <a:t>is also available </a:t>
            </a:r>
            <a:r>
              <a:rPr lang="en-IN" b="1" dirty="0"/>
              <a:t>free</a:t>
            </a:r>
            <a:r>
              <a:rPr lang="en-IN" dirty="0"/>
              <a:t> online.</a:t>
            </a:r>
          </a:p>
          <a:p>
            <a:pPr marL="342900" indent="-342900">
              <a:buAutoNum type="arabicPeriod"/>
            </a:pPr>
            <a:r>
              <a:rPr lang="en-IN" dirty="0"/>
              <a:t>There is </a:t>
            </a:r>
            <a:r>
              <a:rPr lang="en-IN" b="1" dirty="0"/>
              <a:t>no need </a:t>
            </a:r>
            <a:r>
              <a:rPr lang="en-IN" dirty="0"/>
              <a:t>of having </a:t>
            </a:r>
            <a:r>
              <a:rPr lang="en-IN" b="1" dirty="0"/>
              <a:t>high manpower </a:t>
            </a:r>
            <a:r>
              <a:rPr lang="en-IN" dirty="0"/>
              <a:t>as only team of 2-3 people will be needed to maintain the software.</a:t>
            </a:r>
          </a:p>
          <a:p>
            <a:pPr marL="342900" indent="-342900">
              <a:buAutoNum type="arabicPeriod"/>
            </a:pPr>
            <a:r>
              <a:rPr lang="en-IN" dirty="0"/>
              <a:t>There is</a:t>
            </a:r>
            <a:r>
              <a:rPr lang="en-IN" b="1" dirty="0"/>
              <a:t> no extra cost </a:t>
            </a:r>
            <a:r>
              <a:rPr lang="en-IN" dirty="0"/>
              <a:t>on buying a </a:t>
            </a:r>
            <a:r>
              <a:rPr lang="en-IN" b="1" dirty="0"/>
              <a:t>new hardware </a:t>
            </a:r>
            <a:r>
              <a:rPr lang="en-IN" dirty="0"/>
              <a:t>as the system can work on hospitals regular machines.</a:t>
            </a:r>
          </a:p>
        </p:txBody>
      </p:sp>
    </p:spTree>
    <p:extLst>
      <p:ext uri="{BB962C8B-B14F-4D97-AF65-F5344CB8AC3E}">
        <p14:creationId xmlns:p14="http://schemas.microsoft.com/office/powerpoint/2010/main" val="34904501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1825D4E-CE11-4646-8D83-8AD90314813C}"/>
              </a:ext>
            </a:extLst>
          </p:cNvPr>
          <p:cNvSpPr>
            <a:spLocks noGrp="1"/>
          </p:cNvSpPr>
          <p:nvPr>
            <p:ph type="title"/>
          </p:nvPr>
        </p:nvSpPr>
        <p:spPr>
          <a:xfrm>
            <a:off x="4346582" y="2532424"/>
            <a:ext cx="9601200" cy="1485900"/>
          </a:xfrm>
        </p:spPr>
        <p:txBody>
          <a:bodyPr>
            <a:normAutofit/>
          </a:bodyPr>
          <a:lstStyle/>
          <a:p>
            <a:r>
              <a:rPr lang="en-IN" sz="6000" dirty="0"/>
              <a:t>THANKYOU!</a:t>
            </a:r>
          </a:p>
        </p:txBody>
      </p:sp>
    </p:spTree>
    <p:extLst>
      <p:ext uri="{BB962C8B-B14F-4D97-AF65-F5344CB8AC3E}">
        <p14:creationId xmlns:p14="http://schemas.microsoft.com/office/powerpoint/2010/main" val="3663344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8C92CA-AB95-4F2B-B1B6-C814948E23A1}"/>
              </a:ext>
            </a:extLst>
          </p:cNvPr>
          <p:cNvSpPr>
            <a:spLocks noGrp="1"/>
          </p:cNvSpPr>
          <p:nvPr>
            <p:ph type="title"/>
          </p:nvPr>
        </p:nvSpPr>
        <p:spPr/>
        <p:txBody>
          <a:bodyPr/>
          <a:lstStyle/>
          <a:p>
            <a:r>
              <a:rPr lang="en-US" dirty="0"/>
              <a:t>Scope</a:t>
            </a:r>
            <a:endParaRPr lang="en-IN" dirty="0"/>
          </a:p>
        </p:txBody>
      </p:sp>
      <p:sp>
        <p:nvSpPr>
          <p:cNvPr id="3" name="Content Placeholder 2">
            <a:extLst>
              <a:ext uri="{FF2B5EF4-FFF2-40B4-BE49-F238E27FC236}">
                <a16:creationId xmlns:a16="http://schemas.microsoft.com/office/drawing/2014/main" xmlns="" id="{4A863870-7531-4DC4-8E85-BBF0BAE79715}"/>
              </a:ext>
            </a:extLst>
          </p:cNvPr>
          <p:cNvSpPr>
            <a:spLocks noGrp="1"/>
          </p:cNvSpPr>
          <p:nvPr>
            <p:ph idx="1"/>
          </p:nvPr>
        </p:nvSpPr>
        <p:spPr>
          <a:xfrm>
            <a:off x="1371600" y="2018562"/>
            <a:ext cx="9601200" cy="4245634"/>
          </a:xfrm>
        </p:spPr>
        <p:txBody>
          <a:bodyPr>
            <a:normAutofit/>
          </a:bodyPr>
          <a:lstStyle/>
          <a:p>
            <a:pPr>
              <a:buNone/>
            </a:pPr>
            <a:r>
              <a:rPr lang="en-US" dirty="0"/>
              <a:t>The scope of this project is an online shopping system which allows:</a:t>
            </a:r>
          </a:p>
          <a:p>
            <a:pPr>
              <a:buNone/>
            </a:pPr>
            <a:r>
              <a:rPr lang="en-US" dirty="0"/>
              <a:t>1)  Users to search necessities during emergencies ,update stocks of the necessities, make and receive payment ,and give feedback.</a:t>
            </a:r>
          </a:p>
          <a:p>
            <a:pPr marL="457200" indent="-457200">
              <a:buAutoNum type="arabicParenR" startAt="2"/>
            </a:pPr>
            <a:r>
              <a:rPr lang="en-US" dirty="0"/>
              <a:t>Admin can verify / validate and block users.</a:t>
            </a:r>
          </a:p>
          <a:p>
            <a:pPr marL="457200" indent="-457200">
              <a:buAutoNum type="arabicParenR" startAt="2"/>
            </a:pPr>
            <a:endParaRPr lang="en-US" dirty="0"/>
          </a:p>
          <a:p>
            <a:pPr marL="457200" indent="-457200">
              <a:buNone/>
            </a:pPr>
            <a:r>
              <a:rPr lang="en-IN" dirty="0"/>
              <a:t>NOT IN SCOPE:</a:t>
            </a:r>
          </a:p>
          <a:p>
            <a:pPr marL="457200" indent="-457200">
              <a:buNone/>
            </a:pPr>
            <a:r>
              <a:rPr lang="en-IN" dirty="0"/>
              <a:t>- Delivery of the necessity(concern of participating users).</a:t>
            </a:r>
          </a:p>
        </p:txBody>
      </p:sp>
    </p:spTree>
    <p:extLst>
      <p:ext uri="{BB962C8B-B14F-4D97-AF65-F5344CB8AC3E}">
        <p14:creationId xmlns:p14="http://schemas.microsoft.com/office/powerpoint/2010/main" val="2524692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5318DD8-8C97-43EF-B843-A89CD4ABA2D3}"/>
              </a:ext>
            </a:extLst>
          </p:cNvPr>
          <p:cNvSpPr>
            <a:spLocks noGrp="1"/>
          </p:cNvSpPr>
          <p:nvPr>
            <p:ph type="title"/>
          </p:nvPr>
        </p:nvSpPr>
        <p:spPr/>
        <p:txBody>
          <a:bodyPr/>
          <a:lstStyle/>
          <a:p>
            <a:r>
              <a:rPr lang="en-US" dirty="0"/>
              <a:t>Stakeholders</a:t>
            </a:r>
            <a:endParaRPr lang="en-IN" dirty="0"/>
          </a:p>
        </p:txBody>
      </p:sp>
      <p:sp>
        <p:nvSpPr>
          <p:cNvPr id="3" name="Content Placeholder 2">
            <a:extLst>
              <a:ext uri="{FF2B5EF4-FFF2-40B4-BE49-F238E27FC236}">
                <a16:creationId xmlns:a16="http://schemas.microsoft.com/office/drawing/2014/main" xmlns="" id="{05A7D762-4F2F-4A47-AF25-4127D29B4872}"/>
              </a:ext>
            </a:extLst>
          </p:cNvPr>
          <p:cNvSpPr>
            <a:spLocks noGrp="1"/>
          </p:cNvSpPr>
          <p:nvPr>
            <p:ph idx="1"/>
          </p:nvPr>
        </p:nvSpPr>
        <p:spPr/>
        <p:txBody>
          <a:bodyPr/>
          <a:lstStyle/>
          <a:p>
            <a:r>
              <a:rPr lang="en-US" dirty="0"/>
              <a:t>User(Hospital)</a:t>
            </a:r>
          </a:p>
          <a:p>
            <a:r>
              <a:rPr lang="en-US" dirty="0"/>
              <a:t>Maintenance Team</a:t>
            </a:r>
          </a:p>
          <a:p>
            <a:r>
              <a:rPr lang="en-US" dirty="0"/>
              <a:t>Blood Bank</a:t>
            </a:r>
          </a:p>
          <a:p>
            <a:r>
              <a:rPr lang="en-US" dirty="0"/>
              <a:t>Organ Bank</a:t>
            </a:r>
          </a:p>
          <a:p>
            <a:r>
              <a:rPr lang="en-US" dirty="0"/>
              <a:t>Pharmacy</a:t>
            </a:r>
            <a:endParaRPr lang="en-IN" dirty="0"/>
          </a:p>
        </p:txBody>
      </p:sp>
    </p:spTree>
    <p:extLst>
      <p:ext uri="{BB962C8B-B14F-4D97-AF65-F5344CB8AC3E}">
        <p14:creationId xmlns:p14="http://schemas.microsoft.com/office/powerpoint/2010/main" val="3371456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A0A5BA-2CE6-42D6-8C8A-DD51C210E518}"/>
              </a:ext>
            </a:extLst>
          </p:cNvPr>
          <p:cNvSpPr>
            <a:spLocks noGrp="1"/>
          </p:cNvSpPr>
          <p:nvPr>
            <p:ph type="title"/>
          </p:nvPr>
        </p:nvSpPr>
        <p:spPr/>
        <p:txBody>
          <a:bodyPr/>
          <a:lstStyle/>
          <a:p>
            <a:r>
              <a:rPr lang="en-US" dirty="0"/>
              <a:t>Software Requirement Specification</a:t>
            </a:r>
            <a:endParaRPr lang="en-IN" dirty="0"/>
          </a:p>
        </p:txBody>
      </p:sp>
      <p:sp>
        <p:nvSpPr>
          <p:cNvPr id="3" name="Content Placeholder 2">
            <a:extLst>
              <a:ext uri="{FF2B5EF4-FFF2-40B4-BE49-F238E27FC236}">
                <a16:creationId xmlns:a16="http://schemas.microsoft.com/office/drawing/2014/main" xmlns="" id="{AC7A522E-470D-4A66-B6F8-751C5A586B70}"/>
              </a:ext>
            </a:extLst>
          </p:cNvPr>
          <p:cNvSpPr>
            <a:spLocks noGrp="1"/>
          </p:cNvSpPr>
          <p:nvPr>
            <p:ph idx="1"/>
          </p:nvPr>
        </p:nvSpPr>
        <p:spPr>
          <a:xfrm>
            <a:off x="1371600" y="2009929"/>
            <a:ext cx="9601200" cy="5201729"/>
          </a:xfrm>
        </p:spPr>
        <p:txBody>
          <a:bodyPr>
            <a:normAutofit/>
          </a:bodyPr>
          <a:lstStyle/>
          <a:p>
            <a:r>
              <a:rPr lang="en-US" dirty="0"/>
              <a:t>Purpose</a:t>
            </a:r>
          </a:p>
          <a:p>
            <a:pPr>
              <a:buNone/>
            </a:pPr>
            <a:r>
              <a:rPr lang="en-IN" dirty="0"/>
              <a:t>	The purpose of this SRS is to specify the requirements of the web based software application-named “JEEVIKA”. This Software Requirements Specification provides a complete description of all the functions and specifications of modules. This document contains the software requirements of </a:t>
            </a:r>
            <a:r>
              <a:rPr lang="en-IN" dirty="0" err="1"/>
              <a:t>Jeevika</a:t>
            </a:r>
            <a:r>
              <a:rPr lang="en-IN" dirty="0"/>
              <a:t>.</a:t>
            </a:r>
            <a:endParaRPr lang="en-US" dirty="0"/>
          </a:p>
          <a:p>
            <a:pPr>
              <a:buNone/>
            </a:pPr>
            <a:endParaRPr lang="en-IN" dirty="0"/>
          </a:p>
        </p:txBody>
      </p:sp>
    </p:spTree>
    <p:extLst>
      <p:ext uri="{BB962C8B-B14F-4D97-AF65-F5344CB8AC3E}">
        <p14:creationId xmlns:p14="http://schemas.microsoft.com/office/powerpoint/2010/main" val="2450116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AC7A522E-470D-4A66-B6F8-751C5A586B70}"/>
              </a:ext>
            </a:extLst>
          </p:cNvPr>
          <p:cNvSpPr>
            <a:spLocks noGrp="1"/>
          </p:cNvSpPr>
          <p:nvPr>
            <p:ph idx="1"/>
          </p:nvPr>
        </p:nvSpPr>
        <p:spPr>
          <a:xfrm>
            <a:off x="1371600" y="741907"/>
            <a:ext cx="9601200" cy="5201729"/>
          </a:xfrm>
        </p:spPr>
        <p:txBody>
          <a:bodyPr>
            <a:normAutofit fontScale="92500" lnSpcReduction="10000"/>
          </a:bodyPr>
          <a:lstStyle/>
          <a:p>
            <a:r>
              <a:rPr lang="en-US" sz="2400" dirty="0"/>
              <a:t>Description</a:t>
            </a:r>
          </a:p>
          <a:p>
            <a:pPr>
              <a:buNone/>
            </a:pPr>
            <a:endParaRPr lang="en-US" sz="2400" dirty="0"/>
          </a:p>
          <a:p>
            <a:pPr marL="285750" indent="-285750">
              <a:buFont typeface="Arial" panose="020B0604020202020204" pitchFamily="34" charset="0"/>
              <a:buChar char="•"/>
            </a:pPr>
            <a:r>
              <a:rPr lang="en-IN" dirty="0"/>
              <a:t>As a solution to the problem ,we aim at creating a </a:t>
            </a:r>
            <a:r>
              <a:rPr lang="en-IN" b="1" dirty="0"/>
              <a:t>web application  </a:t>
            </a:r>
            <a:r>
              <a:rPr lang="en-IN" dirty="0"/>
              <a:t>named “</a:t>
            </a:r>
            <a:r>
              <a:rPr lang="en-IN" b="1" dirty="0"/>
              <a:t>JEEVIKA</a:t>
            </a:r>
            <a:r>
              <a:rPr lang="en-IN" dirty="0"/>
              <a:t>” for the hospitals in our area.</a:t>
            </a:r>
          </a:p>
          <a:p>
            <a:pPr marL="285750" indent="-285750">
              <a:buFont typeface="Arial" panose="020B0604020202020204" pitchFamily="34" charset="0"/>
              <a:buChar char="•"/>
            </a:pPr>
            <a:r>
              <a:rPr lang="en-IN" dirty="0"/>
              <a:t>This application will show </a:t>
            </a:r>
            <a:r>
              <a:rPr lang="en-IN" b="1" dirty="0"/>
              <a:t>real time availability </a:t>
            </a:r>
            <a:r>
              <a:rPr lang="en-IN" dirty="0"/>
              <a:t>of blood ,medicines, organs and ambulances with hospitals.</a:t>
            </a:r>
          </a:p>
          <a:p>
            <a:pPr marL="285750" indent="-285750">
              <a:buFont typeface="Arial" panose="020B0604020202020204" pitchFamily="34" charset="0"/>
              <a:buChar char="•"/>
            </a:pPr>
            <a:r>
              <a:rPr lang="en-IN" dirty="0"/>
              <a:t>This communication channel will help hospitals to communicate with the nearby hospitals and send a request for supply.</a:t>
            </a:r>
          </a:p>
          <a:p>
            <a:pPr marL="285750" indent="-285750">
              <a:buFont typeface="Arial" panose="020B0604020202020204" pitchFamily="34" charset="0"/>
              <a:buChar char="•"/>
            </a:pPr>
            <a:r>
              <a:rPr lang="en-IN" dirty="0"/>
              <a:t>This application will generate best options to </a:t>
            </a:r>
            <a:r>
              <a:rPr lang="en-IN" b="1" dirty="0"/>
              <a:t>serve the emergency </a:t>
            </a:r>
            <a:r>
              <a:rPr lang="en-IN" dirty="0"/>
              <a:t>situation on the basis of </a:t>
            </a:r>
            <a:r>
              <a:rPr lang="en-IN" b="1" dirty="0"/>
              <a:t>Shortest distance </a:t>
            </a:r>
            <a:r>
              <a:rPr lang="en-IN" dirty="0"/>
              <a:t>to the hospital which can supply the necessaries .</a:t>
            </a:r>
          </a:p>
          <a:p>
            <a:pPr marL="285750" indent="-285750">
              <a:buFont typeface="Arial" panose="020B0604020202020204" pitchFamily="34" charset="0"/>
              <a:buChar char="•"/>
            </a:pPr>
            <a:r>
              <a:rPr lang="en-IN" dirty="0"/>
              <a:t>This platform will help in </a:t>
            </a:r>
            <a:r>
              <a:rPr lang="en-IN" b="1" dirty="0"/>
              <a:t>distributing load </a:t>
            </a:r>
            <a:r>
              <a:rPr lang="en-IN" dirty="0"/>
              <a:t>with other hospitals, thus </a:t>
            </a:r>
            <a:r>
              <a:rPr lang="en-IN" b="1" dirty="0"/>
              <a:t>increasing </a:t>
            </a:r>
            <a:r>
              <a:rPr lang="en-IN" dirty="0"/>
              <a:t>the </a:t>
            </a:r>
            <a:r>
              <a:rPr lang="en-IN" b="1" dirty="0"/>
              <a:t>emergency handling capacity</a:t>
            </a:r>
            <a:r>
              <a:rPr lang="en-IN" dirty="0"/>
              <a:t>.</a:t>
            </a:r>
          </a:p>
          <a:p>
            <a:pPr marL="285750" indent="-285750">
              <a:buFont typeface="Arial" panose="020B0604020202020204" pitchFamily="34" charset="0"/>
              <a:buChar char="•"/>
            </a:pPr>
            <a:r>
              <a:rPr lang="en-IN" dirty="0"/>
              <a:t>Data provided by the hospitals will </a:t>
            </a:r>
            <a:r>
              <a:rPr lang="en-IN" b="1" dirty="0"/>
              <a:t>not be visible </a:t>
            </a:r>
            <a:r>
              <a:rPr lang="en-IN" dirty="0"/>
              <a:t>to other hospitals.</a:t>
            </a:r>
          </a:p>
          <a:p>
            <a:pPr marL="285750" indent="-285750">
              <a:buFont typeface="Arial" panose="020B0604020202020204" pitchFamily="34" charset="0"/>
              <a:buChar char="•"/>
            </a:pPr>
            <a:r>
              <a:rPr lang="en-IN" dirty="0"/>
              <a:t>All the computation regarding best available options will be done by our application </a:t>
            </a:r>
            <a:r>
              <a:rPr lang="en-IN" b="1" dirty="0"/>
              <a:t>without compromising the privacy of hospitals</a:t>
            </a:r>
            <a:r>
              <a:rPr lang="en-IN" dirty="0"/>
              <a:t>.</a:t>
            </a:r>
          </a:p>
          <a:p>
            <a:pPr>
              <a:buNone/>
            </a:pPr>
            <a:endParaRPr lang="en-IN" dirty="0"/>
          </a:p>
        </p:txBody>
      </p:sp>
    </p:spTree>
    <p:extLst>
      <p:ext uri="{BB962C8B-B14F-4D97-AF65-F5344CB8AC3E}">
        <p14:creationId xmlns:p14="http://schemas.microsoft.com/office/powerpoint/2010/main" val="24501165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1B755DA-5A79-4DE0-A0D2-E2F5DAF67B78}"/>
              </a:ext>
            </a:extLst>
          </p:cNvPr>
          <p:cNvSpPr>
            <a:spLocks noGrp="1"/>
          </p:cNvSpPr>
          <p:nvPr>
            <p:ph type="title"/>
          </p:nvPr>
        </p:nvSpPr>
        <p:spPr/>
        <p:txBody>
          <a:bodyPr/>
          <a:lstStyle/>
          <a:p>
            <a:r>
              <a:rPr lang="en-US" dirty="0"/>
              <a:t>Functional Requirements</a:t>
            </a:r>
            <a:endParaRPr lang="en-IN" dirty="0"/>
          </a:p>
        </p:txBody>
      </p:sp>
      <p:sp>
        <p:nvSpPr>
          <p:cNvPr id="3" name="Content Placeholder 2">
            <a:extLst>
              <a:ext uri="{FF2B5EF4-FFF2-40B4-BE49-F238E27FC236}">
                <a16:creationId xmlns:a16="http://schemas.microsoft.com/office/drawing/2014/main" xmlns="" id="{BD5537E9-A46A-43AA-8622-2CA5621DD43E}"/>
              </a:ext>
            </a:extLst>
          </p:cNvPr>
          <p:cNvSpPr>
            <a:spLocks noGrp="1"/>
          </p:cNvSpPr>
          <p:nvPr>
            <p:ph idx="1"/>
          </p:nvPr>
        </p:nvSpPr>
        <p:spPr>
          <a:xfrm>
            <a:off x="1371600" y="1362974"/>
            <a:ext cx="10567358" cy="5322498"/>
          </a:xfrm>
        </p:spPr>
        <p:txBody>
          <a:bodyPr>
            <a:normAutofit/>
          </a:bodyPr>
          <a:lstStyle/>
          <a:p>
            <a:endParaRPr lang="en-IN" dirty="0"/>
          </a:p>
          <a:p>
            <a:endParaRPr lang="en-IN" dirty="0"/>
          </a:p>
          <a:p>
            <a:r>
              <a:rPr lang="en-IN" dirty="0"/>
              <a:t>This section provides requirement overview of the system. Various functional modules that can be implemented by the system will be –</a:t>
            </a:r>
          </a:p>
          <a:p>
            <a:pPr>
              <a:buNone/>
            </a:pPr>
            <a:endParaRPr lang="en-IN" dirty="0"/>
          </a:p>
          <a:p>
            <a:pPr>
              <a:buNone/>
            </a:pPr>
            <a:r>
              <a:rPr lang="en-IN" dirty="0"/>
              <a:t> 1.</a:t>
            </a:r>
            <a:r>
              <a:rPr lang="en-IN" b="1" dirty="0"/>
              <a:t>Hardware Requirements :</a:t>
            </a:r>
          </a:p>
          <a:p>
            <a:pPr>
              <a:buNone/>
            </a:pPr>
            <a:r>
              <a:rPr lang="en-IN" b="1" dirty="0"/>
              <a:t>	</a:t>
            </a:r>
            <a:r>
              <a:rPr lang="en-IN" dirty="0"/>
              <a:t>This system will work on client-server architecture. It will require an internet server and which will be able to run the application. The system should support some commonly used browser such as IE, Chrome etc.</a:t>
            </a:r>
          </a:p>
          <a:p>
            <a:pPr>
              <a:buNone/>
            </a:pPr>
            <a:endParaRPr lang="en-IN" dirty="0"/>
          </a:p>
          <a:p>
            <a:endParaRPr lang="en-IN" dirty="0"/>
          </a:p>
        </p:txBody>
      </p:sp>
    </p:spTree>
    <p:extLst>
      <p:ext uri="{BB962C8B-B14F-4D97-AF65-F5344CB8AC3E}">
        <p14:creationId xmlns:p14="http://schemas.microsoft.com/office/powerpoint/2010/main" val="14628088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TM10001105[[fn=Crop]]</Template>
  <TotalTime>660</TotalTime>
  <Words>2002</Words>
  <Application>Microsoft Office PowerPoint</Application>
  <PresentationFormat>Widescreen</PresentationFormat>
  <Paragraphs>265</Paragraphs>
  <Slides>42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Arial</vt:lpstr>
      <vt:lpstr>Franklin Gothic Book</vt:lpstr>
      <vt:lpstr>Wingdings</vt:lpstr>
      <vt:lpstr>Crop</vt:lpstr>
      <vt:lpstr>PowerPoint Presentation</vt:lpstr>
      <vt:lpstr>Index</vt:lpstr>
      <vt:lpstr>Aim</vt:lpstr>
      <vt:lpstr>PowerPoint Presentation</vt:lpstr>
      <vt:lpstr>Scope</vt:lpstr>
      <vt:lpstr>Stakeholders</vt:lpstr>
      <vt:lpstr>Software Requirement Specification</vt:lpstr>
      <vt:lpstr>PowerPoint Presentation</vt:lpstr>
      <vt:lpstr>Functional Requirements</vt:lpstr>
      <vt:lpstr>PowerPoint Presentation</vt:lpstr>
      <vt:lpstr>Non-functional requirements</vt:lpstr>
      <vt:lpstr>Non-functional requirements</vt:lpstr>
      <vt:lpstr>Process Model: Agile</vt:lpstr>
      <vt:lpstr>What is Agile ?</vt:lpstr>
      <vt:lpstr>Our reason for Agile Methodology</vt:lpstr>
      <vt:lpstr>Use cases: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Classes</vt:lpstr>
      <vt:lpstr>PowerPoint Presentation</vt:lpstr>
      <vt:lpstr>Flow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FEASIBILITY REPORT</vt:lpstr>
      <vt:lpstr>FEASIBILITY REPORT</vt:lpstr>
      <vt:lpstr>THANKYOU!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Bhagyashree Kadam</dc:creator>
  <cp:lastModifiedBy>Microsoft account</cp:lastModifiedBy>
  <cp:revision>83</cp:revision>
  <dcterms:created xsi:type="dcterms:W3CDTF">2020-01-22T13:01:18Z</dcterms:created>
  <dcterms:modified xsi:type="dcterms:W3CDTF">2020-02-09T18:40:05Z</dcterms:modified>
</cp:coreProperties>
</file>

<file path=docProps/thumbnail.jpeg>
</file>